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8" r:id="rId16"/>
    <p:sldId id="271" r:id="rId17"/>
    <p:sldId id="272" r:id="rId18"/>
    <p:sldId id="279" r:id="rId19"/>
    <p:sldId id="281" r:id="rId20"/>
    <p:sldId id="280" r:id="rId21"/>
    <p:sldId id="275" r:id="rId22"/>
    <p:sldId id="276"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
      <p:font typeface="Open Sans 1" panose="020B0604020202020204" charset="0"/>
      <p:regular r:id="rId32"/>
    </p:embeddedFont>
    <p:embeddedFont>
      <p:font typeface="Open Sans 1 Bold" panose="020B0604020202020204" charset="0"/>
      <p:regular r:id="rId33"/>
    </p:embeddedFont>
    <p:embeddedFont>
      <p:font typeface="Open Sans 1 Medium" panose="020B0604020202020204" charset="0"/>
      <p:regular r:id="rId34"/>
    </p:embeddedFont>
    <p:embeddedFont>
      <p:font typeface="Open Sans 1 Semi-Bold" panose="020B0604020202020204" charset="0"/>
      <p:regular r:id="rId35"/>
    </p:embeddedFont>
    <p:embeddedFont>
      <p:font typeface="Open Sans 2" panose="020B0604020202020204" charset="0"/>
      <p:regular r:id="rId36"/>
    </p:embeddedFont>
    <p:embeddedFont>
      <p:font typeface="Open Sans 2 Bold" panose="020B0604020202020204" charset="0"/>
      <p:regular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F0E44A-662B-0956-B9EC-05F9FF532F4E}" name="Jessica Southern" initials="JS" userId="S::AG04J11@tn.gov::99ee882c-c196-4095-8108-2a81be8bd6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0A0B6-B8CD-4C8B-99A4-EB6FFDD881CA}" v="49" dt="2024-04-11T19:04:04.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9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10.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0.svg"/><Relationship Id="rId9"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29.png"/><Relationship Id="rId12" Type="http://schemas.openxmlformats.org/officeDocument/2006/relationships/image" Target="../media/image2.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6.png"/><Relationship Id="rId11" Type="http://schemas.openxmlformats.org/officeDocument/2006/relationships/image" Target="../media/image1.png"/><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10.sv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35.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6.jpg"/><Relationship Id="rId5" Type="http://schemas.openxmlformats.org/officeDocument/2006/relationships/image" Target="../media/image6.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6.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37.jpe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0.sv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sp>
        <p:nvSpPr>
          <p:cNvPr id="2" name="Freeform 2"/>
          <p:cNvSpPr/>
          <p:nvPr/>
        </p:nvSpPr>
        <p:spPr>
          <a:xfrm>
            <a:off x="17459325" y="126182"/>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028700" y="609392"/>
            <a:ext cx="16230600" cy="9068216"/>
            <a:chOff x="0" y="0"/>
            <a:chExt cx="4274726" cy="2388337"/>
          </a:xfrm>
        </p:grpSpPr>
        <p:sp>
          <p:nvSpPr>
            <p:cNvPr id="4" name="Freeform 4"/>
            <p:cNvSpPr/>
            <p:nvPr/>
          </p:nvSpPr>
          <p:spPr>
            <a:xfrm>
              <a:off x="0" y="0"/>
              <a:ext cx="4274726" cy="2388337"/>
            </a:xfrm>
            <a:custGeom>
              <a:avLst/>
              <a:gdLst/>
              <a:ahLst/>
              <a:cxnLst/>
              <a:rect l="l" t="t" r="r" b="b"/>
              <a:pathLst>
                <a:path w="4274726" h="2388337">
                  <a:moveTo>
                    <a:pt x="0" y="0"/>
                  </a:moveTo>
                  <a:lnTo>
                    <a:pt x="4274726" y="0"/>
                  </a:lnTo>
                  <a:lnTo>
                    <a:pt x="4274726" y="2388337"/>
                  </a:lnTo>
                  <a:lnTo>
                    <a:pt x="0" y="2388337"/>
                  </a:lnTo>
                  <a:close/>
                </a:path>
              </a:pathLst>
            </a:custGeom>
            <a:solidFill>
              <a:srgbClr val="000000">
                <a:alpha val="0"/>
              </a:srgbClr>
            </a:solidFill>
            <a:ln w="38100" cap="sq">
              <a:solidFill>
                <a:srgbClr val="FFFFFF"/>
              </a:solidFill>
              <a:prstDash val="solid"/>
              <a:miter/>
            </a:ln>
          </p:spPr>
        </p:sp>
        <p:sp>
          <p:nvSpPr>
            <p:cNvPr id="5" name="TextBox 5"/>
            <p:cNvSpPr txBox="1"/>
            <p:nvPr/>
          </p:nvSpPr>
          <p:spPr>
            <a:xfrm>
              <a:off x="0" y="-38100"/>
              <a:ext cx="4274726" cy="2426437"/>
            </a:xfrm>
            <a:prstGeom prst="rect">
              <a:avLst/>
            </a:prstGeom>
          </p:spPr>
          <p:txBody>
            <a:bodyPr lIns="50800" tIns="50800" rIns="50800" bIns="50800" rtlCol="0" anchor="ctr"/>
            <a:lstStyle/>
            <a:p>
              <a:pPr algn="ctr">
                <a:lnSpc>
                  <a:spcPts val="3425"/>
                </a:lnSpc>
              </a:pPr>
              <a:endParaRPr/>
            </a:p>
          </p:txBody>
        </p:sp>
      </p:grpSp>
      <p:grpSp>
        <p:nvGrpSpPr>
          <p:cNvPr id="6" name="Group 6"/>
          <p:cNvGrpSpPr/>
          <p:nvPr/>
        </p:nvGrpSpPr>
        <p:grpSpPr>
          <a:xfrm>
            <a:off x="1749220" y="0"/>
            <a:ext cx="4547957" cy="10287000"/>
            <a:chOff x="0" y="0"/>
            <a:chExt cx="6063943" cy="13716000"/>
          </a:xfrm>
        </p:grpSpPr>
        <p:pic>
          <p:nvPicPr>
            <p:cNvPr id="7" name="Picture 7"/>
            <p:cNvPicPr>
              <a:picLocks noChangeAspect="1"/>
            </p:cNvPicPr>
            <p:nvPr/>
          </p:nvPicPr>
          <p:blipFill>
            <a:blip r:embed="rId5"/>
            <a:srcRect l="42935" r="34196" b="22363"/>
            <a:stretch>
              <a:fillRect/>
            </a:stretch>
          </p:blipFill>
          <p:spPr>
            <a:xfrm>
              <a:off x="0" y="0"/>
              <a:ext cx="6063943" cy="13716000"/>
            </a:xfrm>
            <a:prstGeom prst="rect">
              <a:avLst/>
            </a:prstGeom>
          </p:spPr>
        </p:pic>
      </p:grpSp>
      <p:grpSp>
        <p:nvGrpSpPr>
          <p:cNvPr id="8" name="Group 8"/>
          <p:cNvGrpSpPr/>
          <p:nvPr/>
        </p:nvGrpSpPr>
        <p:grpSpPr>
          <a:xfrm>
            <a:off x="506592" y="4248176"/>
            <a:ext cx="1044217" cy="1741032"/>
            <a:chOff x="0" y="0"/>
            <a:chExt cx="275020" cy="458543"/>
          </a:xfrm>
        </p:grpSpPr>
        <p:sp>
          <p:nvSpPr>
            <p:cNvPr id="9" name="Freeform 9"/>
            <p:cNvSpPr/>
            <p:nvPr/>
          </p:nvSpPr>
          <p:spPr>
            <a:xfrm>
              <a:off x="0" y="0"/>
              <a:ext cx="275020" cy="458543"/>
            </a:xfrm>
            <a:custGeom>
              <a:avLst/>
              <a:gdLst/>
              <a:ahLst/>
              <a:cxnLst/>
              <a:rect l="l" t="t" r="r" b="b"/>
              <a:pathLst>
                <a:path w="275020" h="458543">
                  <a:moveTo>
                    <a:pt x="0" y="0"/>
                  </a:moveTo>
                  <a:lnTo>
                    <a:pt x="275020" y="0"/>
                  </a:lnTo>
                  <a:lnTo>
                    <a:pt x="275020" y="458543"/>
                  </a:lnTo>
                  <a:lnTo>
                    <a:pt x="0" y="458543"/>
                  </a:lnTo>
                  <a:close/>
                </a:path>
              </a:pathLst>
            </a:custGeom>
            <a:solidFill>
              <a:srgbClr val="000000"/>
            </a:solidFill>
          </p:spPr>
        </p:sp>
        <p:sp>
          <p:nvSpPr>
            <p:cNvPr id="10" name="TextBox 10"/>
            <p:cNvSpPr txBox="1"/>
            <p:nvPr/>
          </p:nvSpPr>
          <p:spPr>
            <a:xfrm>
              <a:off x="0" y="-38100"/>
              <a:ext cx="275020" cy="496643"/>
            </a:xfrm>
            <a:prstGeom prst="rect">
              <a:avLst/>
            </a:prstGeom>
          </p:spPr>
          <p:txBody>
            <a:bodyPr lIns="50800" tIns="50800" rIns="50800" bIns="50800" rtlCol="0" anchor="ctr"/>
            <a:lstStyle/>
            <a:p>
              <a:pPr algn="ctr">
                <a:lnSpc>
                  <a:spcPts val="3425"/>
                </a:lnSpc>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1"/>
          <p:cNvGrpSpPr/>
          <p:nvPr/>
        </p:nvGrpSpPr>
        <p:grpSpPr>
          <a:xfrm>
            <a:off x="6868677" y="1308692"/>
            <a:ext cx="9819123" cy="4757738"/>
            <a:chOff x="0" y="0"/>
            <a:chExt cx="13092164" cy="6343650"/>
          </a:xfrm>
        </p:grpSpPr>
        <p:sp>
          <p:nvSpPr>
            <p:cNvPr id="16" name="TextBox 16"/>
            <p:cNvSpPr txBox="1"/>
            <p:nvPr/>
          </p:nvSpPr>
          <p:spPr>
            <a:xfrm>
              <a:off x="0" y="0"/>
              <a:ext cx="13092164" cy="5095412"/>
            </a:xfrm>
            <a:prstGeom prst="rect">
              <a:avLst/>
            </a:prstGeom>
          </p:spPr>
          <p:txBody>
            <a:bodyPr wrap="square" lIns="0" tIns="0" rIns="0" bIns="0" rtlCol="0" anchor="t">
              <a:spAutoFit/>
            </a:bodyPr>
            <a:lstStyle/>
            <a:p>
              <a:pPr>
                <a:lnSpc>
                  <a:spcPts val="14943"/>
                </a:lnSpc>
              </a:pPr>
              <a:r>
                <a:rPr lang="en-US" sz="12500" dirty="0">
                  <a:solidFill>
                    <a:srgbClr val="000000"/>
                  </a:solidFill>
                  <a:latin typeface="Open Sans 1"/>
                </a:rPr>
                <a:t>Terminations</a:t>
              </a:r>
            </a:p>
            <a:p>
              <a:pPr>
                <a:lnSpc>
                  <a:spcPts val="14943"/>
                </a:lnSpc>
              </a:pPr>
              <a:endParaRPr lang="en-US" sz="12453" dirty="0">
                <a:solidFill>
                  <a:srgbClr val="000000"/>
                </a:solidFill>
                <a:latin typeface="Open Sans 1"/>
              </a:endParaRPr>
            </a:p>
          </p:txBody>
        </p:sp>
        <p:sp>
          <p:nvSpPr>
            <p:cNvPr id="17" name="TextBox 17"/>
            <p:cNvSpPr txBox="1"/>
            <p:nvPr/>
          </p:nvSpPr>
          <p:spPr>
            <a:xfrm>
              <a:off x="132310" y="3816350"/>
              <a:ext cx="11837816" cy="2527300"/>
            </a:xfrm>
            <a:prstGeom prst="rect">
              <a:avLst/>
            </a:prstGeom>
          </p:spPr>
          <p:txBody>
            <a:bodyPr lIns="0" tIns="0" rIns="0" bIns="0" rtlCol="0" anchor="t">
              <a:spAutoFit/>
            </a:bodyPr>
            <a:lstStyle/>
            <a:p>
              <a:pPr>
                <a:lnSpc>
                  <a:spcPts val="14999"/>
                </a:lnSpc>
              </a:pPr>
              <a:r>
                <a:rPr lang="en-US" sz="12499" dirty="0">
                  <a:solidFill>
                    <a:srgbClr val="000000"/>
                  </a:solidFill>
                  <a:latin typeface="Open Sans 1"/>
                </a:rPr>
                <a:t>Non-Payroll</a:t>
              </a:r>
            </a:p>
          </p:txBody>
        </p:sp>
        <p:sp>
          <p:nvSpPr>
            <p:cNvPr id="18" name="TextBox 18"/>
            <p:cNvSpPr txBox="1"/>
            <p:nvPr/>
          </p:nvSpPr>
          <p:spPr>
            <a:xfrm>
              <a:off x="312665" y="2509612"/>
              <a:ext cx="1760194" cy="1409700"/>
            </a:xfrm>
            <a:prstGeom prst="rect">
              <a:avLst/>
            </a:prstGeom>
          </p:spPr>
          <p:txBody>
            <a:bodyPr lIns="0" tIns="0" rIns="0" bIns="0" rtlCol="0" anchor="t">
              <a:spAutoFit/>
            </a:bodyPr>
            <a:lstStyle/>
            <a:p>
              <a:pPr>
                <a:lnSpc>
                  <a:spcPts val="8399"/>
                </a:lnSpc>
              </a:pPr>
              <a:r>
                <a:rPr lang="en-US" sz="6999" dirty="0">
                  <a:solidFill>
                    <a:srgbClr val="000000"/>
                  </a:solidFill>
                  <a:latin typeface="Open Sans 1"/>
                </a:rPr>
                <a:t>for</a:t>
              </a:r>
            </a:p>
          </p:txBody>
        </p:sp>
      </p:grpSp>
      <p:sp>
        <p:nvSpPr>
          <p:cNvPr id="19" name="TextBox 19"/>
          <p:cNvSpPr txBox="1"/>
          <p:nvPr/>
        </p:nvSpPr>
        <p:spPr>
          <a:xfrm rot="-5400000">
            <a:off x="-3277040" y="4946494"/>
            <a:ext cx="8563856" cy="349250"/>
          </a:xfrm>
          <a:prstGeom prst="rect">
            <a:avLst/>
          </a:prstGeom>
        </p:spPr>
        <p:txBody>
          <a:bodyPr lIns="0" tIns="0" rIns="0" bIns="0" rtlCol="0" anchor="t">
            <a:spAutoFit/>
          </a:bodyPr>
          <a:lstStyle/>
          <a:p>
            <a:pPr algn="ctr">
              <a:lnSpc>
                <a:spcPts val="2800"/>
              </a:lnSpc>
            </a:pPr>
            <a:r>
              <a:rPr lang="en-US" sz="2000" spc="572">
                <a:solidFill>
                  <a:srgbClr val="FFFFFF"/>
                </a:solidFill>
                <a:latin typeface="Open Sans 1"/>
              </a:rPr>
              <a:t>2024</a:t>
            </a:r>
          </a:p>
        </p:txBody>
      </p:sp>
      <p:pic>
        <p:nvPicPr>
          <p:cNvPr id="21" name="Picture 20" descr="Text&#10;&#10;Description automatically generated">
            <a:extLst>
              <a:ext uri="{FF2B5EF4-FFF2-40B4-BE49-F238E27FC236}">
                <a16:creationId xmlns:a16="http://schemas.microsoft.com/office/drawing/2014/main" id="{73C41045-B014-94BC-721F-B2663EBB5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3222" y="6896100"/>
            <a:ext cx="3692548" cy="1592689"/>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027" y="5521129"/>
            <a:ext cx="9636894" cy="5119600"/>
          </a:xfrm>
          <a:custGeom>
            <a:avLst/>
            <a:gdLst/>
            <a:ahLst/>
            <a:cxnLst/>
            <a:rect l="l" t="t" r="r" b="b"/>
            <a:pathLst>
              <a:path w="9636894" h="5119600">
                <a:moveTo>
                  <a:pt x="0" y="0"/>
                </a:moveTo>
                <a:lnTo>
                  <a:pt x="9636894" y="0"/>
                </a:lnTo>
                <a:lnTo>
                  <a:pt x="9636894" y="5119599"/>
                </a:lnTo>
                <a:lnTo>
                  <a:pt x="0" y="51195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18450" y="1809001"/>
            <a:ext cx="9636894" cy="5119600"/>
          </a:xfrm>
          <a:custGeom>
            <a:avLst/>
            <a:gdLst/>
            <a:ahLst/>
            <a:cxnLst/>
            <a:rect l="l" t="t" r="r" b="b"/>
            <a:pathLst>
              <a:path w="9636894" h="5119600">
                <a:moveTo>
                  <a:pt x="0" y="0"/>
                </a:moveTo>
                <a:lnTo>
                  <a:pt x="9636894" y="0"/>
                </a:lnTo>
                <a:lnTo>
                  <a:pt x="9636894" y="5119599"/>
                </a:lnTo>
                <a:lnTo>
                  <a:pt x="0" y="51195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35665" y="308109"/>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0" y="0"/>
            <a:ext cx="18288000" cy="2259162"/>
            <a:chOff x="0" y="0"/>
            <a:chExt cx="4816593" cy="595006"/>
          </a:xfrm>
        </p:grpSpPr>
        <p:sp>
          <p:nvSpPr>
            <p:cNvPr id="6" name="Freeform 6"/>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7" name="TextBox 7"/>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12" name="Freeform 12"/>
          <p:cNvSpPr/>
          <p:nvPr/>
        </p:nvSpPr>
        <p:spPr>
          <a:xfrm>
            <a:off x="1442695" y="2688651"/>
            <a:ext cx="8049558" cy="6983934"/>
          </a:xfrm>
          <a:custGeom>
            <a:avLst/>
            <a:gdLst/>
            <a:ahLst/>
            <a:cxnLst/>
            <a:rect l="l" t="t" r="r" b="b"/>
            <a:pathLst>
              <a:path w="8049558" h="6983934">
                <a:moveTo>
                  <a:pt x="0" y="0"/>
                </a:moveTo>
                <a:lnTo>
                  <a:pt x="8049558" y="0"/>
                </a:lnTo>
                <a:lnTo>
                  <a:pt x="8049558" y="6983934"/>
                </a:lnTo>
                <a:lnTo>
                  <a:pt x="0" y="6983934"/>
                </a:lnTo>
                <a:lnTo>
                  <a:pt x="0" y="0"/>
                </a:lnTo>
                <a:close/>
              </a:path>
            </a:pathLst>
          </a:custGeom>
          <a:blipFill>
            <a:blip r:embed="rId7"/>
            <a:stretch>
              <a:fillRect l="-931" t="-1407" r="-1571" b="-4942"/>
            </a:stretch>
          </a:blipFill>
        </p:spPr>
      </p:sp>
      <p:sp>
        <p:nvSpPr>
          <p:cNvPr id="13" name="AutoShape 13"/>
          <p:cNvSpPr/>
          <p:nvPr/>
        </p:nvSpPr>
        <p:spPr>
          <a:xfrm flipH="1">
            <a:off x="5103296" y="7695549"/>
            <a:ext cx="5131604" cy="38089"/>
          </a:xfrm>
          <a:prstGeom prst="line">
            <a:avLst/>
          </a:prstGeom>
          <a:ln w="76200" cap="flat">
            <a:solidFill>
              <a:srgbClr val="E11E1E"/>
            </a:solidFill>
            <a:prstDash val="solid"/>
            <a:headEnd type="none" w="sm" len="sm"/>
            <a:tailEnd type="arrow" w="med" len="sm"/>
          </a:ln>
        </p:spPr>
      </p:sp>
      <p:sp>
        <p:nvSpPr>
          <p:cNvPr id="14" name="AutoShape 14"/>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15" name="AutoShape 15"/>
          <p:cNvSpPr/>
          <p:nvPr/>
        </p:nvSpPr>
        <p:spPr>
          <a:xfrm>
            <a:off x="0" y="33338"/>
            <a:ext cx="18561539" cy="0"/>
          </a:xfrm>
          <a:prstGeom prst="line">
            <a:avLst/>
          </a:prstGeom>
          <a:ln w="66675" cap="flat">
            <a:solidFill>
              <a:srgbClr val="75787B"/>
            </a:solidFill>
            <a:prstDash val="solid"/>
            <a:headEnd type="none" w="sm" len="sm"/>
            <a:tailEnd type="none" w="sm" len="sm"/>
          </a:ln>
        </p:spPr>
      </p:sp>
      <p:grpSp>
        <p:nvGrpSpPr>
          <p:cNvPr id="16" name="Group 16"/>
          <p:cNvGrpSpPr/>
          <p:nvPr/>
        </p:nvGrpSpPr>
        <p:grpSpPr>
          <a:xfrm>
            <a:off x="14173200" y="7016966"/>
            <a:ext cx="3086100" cy="1316907"/>
            <a:chOff x="0" y="0"/>
            <a:chExt cx="812800" cy="346840"/>
          </a:xfrm>
        </p:grpSpPr>
        <p:sp>
          <p:nvSpPr>
            <p:cNvPr id="17" name="Freeform 17"/>
            <p:cNvSpPr/>
            <p:nvPr/>
          </p:nvSpPr>
          <p:spPr>
            <a:xfrm>
              <a:off x="0" y="0"/>
              <a:ext cx="812800" cy="346840"/>
            </a:xfrm>
            <a:custGeom>
              <a:avLst/>
              <a:gdLst/>
              <a:ahLst/>
              <a:cxnLst/>
              <a:rect l="l" t="t" r="r" b="b"/>
              <a:pathLst>
                <a:path w="812800" h="346840">
                  <a:moveTo>
                    <a:pt x="0" y="0"/>
                  </a:moveTo>
                  <a:lnTo>
                    <a:pt x="812800" y="0"/>
                  </a:lnTo>
                  <a:lnTo>
                    <a:pt x="812800" y="346840"/>
                  </a:lnTo>
                  <a:lnTo>
                    <a:pt x="0" y="346840"/>
                  </a:lnTo>
                  <a:close/>
                </a:path>
              </a:pathLst>
            </a:custGeom>
            <a:solidFill>
              <a:srgbClr val="FFFFFF"/>
            </a:solidFill>
          </p:spPr>
        </p:sp>
        <p:sp>
          <p:nvSpPr>
            <p:cNvPr id="18" name="TextBox 18"/>
            <p:cNvSpPr txBox="1"/>
            <p:nvPr/>
          </p:nvSpPr>
          <p:spPr>
            <a:xfrm>
              <a:off x="0" y="19050"/>
              <a:ext cx="812800" cy="327790"/>
            </a:xfrm>
            <a:prstGeom prst="rect">
              <a:avLst/>
            </a:prstGeom>
          </p:spPr>
          <p:txBody>
            <a:bodyPr lIns="50800" tIns="50800" rIns="50800" bIns="50800" rtlCol="0" anchor="ctr"/>
            <a:lstStyle/>
            <a:p>
              <a:pPr algn="ctr">
                <a:lnSpc>
                  <a:spcPts val="2577"/>
                </a:lnSpc>
              </a:pPr>
              <a:endParaRPr/>
            </a:p>
          </p:txBody>
        </p:sp>
      </p:grpSp>
      <p:grpSp>
        <p:nvGrpSpPr>
          <p:cNvPr id="19" name="Group 19"/>
          <p:cNvGrpSpPr/>
          <p:nvPr/>
        </p:nvGrpSpPr>
        <p:grpSpPr>
          <a:xfrm>
            <a:off x="10234900" y="7016966"/>
            <a:ext cx="7024400" cy="1357167"/>
            <a:chOff x="0" y="0"/>
            <a:chExt cx="9365867" cy="1809556"/>
          </a:xfrm>
        </p:grpSpPr>
        <p:grpSp>
          <p:nvGrpSpPr>
            <p:cNvPr id="20" name="Group 20"/>
            <p:cNvGrpSpPr/>
            <p:nvPr/>
          </p:nvGrpSpPr>
          <p:grpSpPr>
            <a:xfrm>
              <a:off x="0" y="0"/>
              <a:ext cx="9365867" cy="1809556"/>
              <a:chOff x="0" y="0"/>
              <a:chExt cx="1824354" cy="352479"/>
            </a:xfrm>
          </p:grpSpPr>
          <p:sp>
            <p:nvSpPr>
              <p:cNvPr id="21" name="Freeform 21"/>
              <p:cNvSpPr/>
              <p:nvPr/>
            </p:nvSpPr>
            <p:spPr>
              <a:xfrm>
                <a:off x="0" y="0"/>
                <a:ext cx="1824354" cy="352479"/>
              </a:xfrm>
              <a:custGeom>
                <a:avLst/>
                <a:gdLst/>
                <a:ahLst/>
                <a:cxnLst/>
                <a:rect l="l" t="t" r="r" b="b"/>
                <a:pathLst>
                  <a:path w="1824354" h="352479">
                    <a:moveTo>
                      <a:pt x="0" y="0"/>
                    </a:moveTo>
                    <a:lnTo>
                      <a:pt x="1824354" y="0"/>
                    </a:lnTo>
                    <a:lnTo>
                      <a:pt x="1824354" y="352479"/>
                    </a:lnTo>
                    <a:lnTo>
                      <a:pt x="0" y="352479"/>
                    </a:lnTo>
                    <a:close/>
                  </a:path>
                </a:pathLst>
              </a:custGeom>
              <a:solidFill>
                <a:srgbClr val="000000">
                  <a:alpha val="0"/>
                </a:srgbClr>
              </a:solidFill>
              <a:ln w="76200" cap="sq">
                <a:solidFill>
                  <a:srgbClr val="75787B"/>
                </a:solidFill>
                <a:prstDash val="solid"/>
                <a:miter/>
              </a:ln>
            </p:spPr>
          </p:sp>
          <p:sp>
            <p:nvSpPr>
              <p:cNvPr id="22" name="TextBox 22"/>
              <p:cNvSpPr txBox="1"/>
              <p:nvPr/>
            </p:nvSpPr>
            <p:spPr>
              <a:xfrm>
                <a:off x="0" y="-76200"/>
                <a:ext cx="1824354" cy="428679"/>
              </a:xfrm>
              <a:prstGeom prst="rect">
                <a:avLst/>
              </a:prstGeom>
            </p:spPr>
            <p:txBody>
              <a:bodyPr lIns="51515" tIns="51515" rIns="51515" bIns="51515" rtlCol="0" anchor="ctr"/>
              <a:lstStyle/>
              <a:p>
                <a:pPr algn="ctr">
                  <a:lnSpc>
                    <a:spcPts val="5599"/>
                  </a:lnSpc>
                </a:pPr>
                <a:endParaRPr/>
              </a:p>
            </p:txBody>
          </p:sp>
        </p:grpSp>
        <p:sp>
          <p:nvSpPr>
            <p:cNvPr id="23" name="TextBox 23"/>
            <p:cNvSpPr txBox="1"/>
            <p:nvPr/>
          </p:nvSpPr>
          <p:spPr>
            <a:xfrm>
              <a:off x="314289" y="316088"/>
              <a:ext cx="9051578" cy="890057"/>
            </a:xfrm>
            <a:prstGeom prst="rect">
              <a:avLst/>
            </a:prstGeom>
          </p:spPr>
          <p:txBody>
            <a:bodyPr lIns="0" tIns="0" rIns="0" bIns="0" rtlCol="0" anchor="t">
              <a:spAutoFit/>
            </a:bodyPr>
            <a:lstStyle/>
            <a:p>
              <a:pPr>
                <a:lnSpc>
                  <a:spcPts val="5600"/>
                </a:lnSpc>
              </a:pPr>
              <a:r>
                <a:rPr lang="en-US" sz="4000" u="sng" dirty="0">
                  <a:solidFill>
                    <a:srgbClr val="75787B"/>
                  </a:solidFill>
                  <a:latin typeface="Open Sans 2 Bold"/>
                </a:rPr>
                <a:t>Select</a:t>
              </a:r>
              <a:r>
                <a:rPr lang="en-US" sz="4000" dirty="0">
                  <a:solidFill>
                    <a:srgbClr val="75787B"/>
                  </a:solidFill>
                  <a:latin typeface="Open Sans 2"/>
                </a:rPr>
                <a:t> </a:t>
              </a:r>
              <a:r>
                <a:rPr lang="en-US" sz="4000" dirty="0">
                  <a:solidFill>
                    <a:srgbClr val="000000"/>
                  </a:solidFill>
                  <a:latin typeface="Open Sans 2"/>
                </a:rPr>
                <a:t>TER for termination</a:t>
              </a:r>
            </a:p>
          </p:txBody>
        </p:sp>
      </p:grpSp>
      <p:grpSp>
        <p:nvGrpSpPr>
          <p:cNvPr id="24" name="Group 24"/>
          <p:cNvGrpSpPr/>
          <p:nvPr/>
        </p:nvGrpSpPr>
        <p:grpSpPr>
          <a:xfrm>
            <a:off x="1442695" y="2688652"/>
            <a:ext cx="8049558" cy="6958162"/>
            <a:chOff x="0" y="0"/>
            <a:chExt cx="10732744" cy="9414113"/>
          </a:xfrm>
        </p:grpSpPr>
        <p:grpSp>
          <p:nvGrpSpPr>
            <p:cNvPr id="25" name="Group 25"/>
            <p:cNvGrpSpPr/>
            <p:nvPr/>
          </p:nvGrpSpPr>
          <p:grpSpPr>
            <a:xfrm>
              <a:off x="0" y="0"/>
              <a:ext cx="10732744" cy="9414113"/>
              <a:chOff x="0" y="0"/>
              <a:chExt cx="1478981" cy="1297273"/>
            </a:xfrm>
          </p:grpSpPr>
          <p:sp>
            <p:nvSpPr>
              <p:cNvPr id="26" name="Freeform 26"/>
              <p:cNvSpPr/>
              <p:nvPr/>
            </p:nvSpPr>
            <p:spPr>
              <a:xfrm>
                <a:off x="0" y="0"/>
                <a:ext cx="1478981" cy="1297273"/>
              </a:xfrm>
              <a:custGeom>
                <a:avLst/>
                <a:gdLst/>
                <a:ahLst/>
                <a:cxnLst/>
                <a:rect l="l" t="t" r="r" b="b"/>
                <a:pathLst>
                  <a:path w="1478981" h="1297273">
                    <a:moveTo>
                      <a:pt x="0" y="0"/>
                    </a:moveTo>
                    <a:lnTo>
                      <a:pt x="1478981" y="0"/>
                    </a:lnTo>
                    <a:lnTo>
                      <a:pt x="1478981" y="1297273"/>
                    </a:lnTo>
                    <a:lnTo>
                      <a:pt x="0" y="1297273"/>
                    </a:lnTo>
                    <a:close/>
                  </a:path>
                </a:pathLst>
              </a:custGeom>
              <a:solidFill>
                <a:srgbClr val="000000">
                  <a:alpha val="0"/>
                </a:srgbClr>
              </a:solidFill>
              <a:ln w="76200" cap="sq">
                <a:solidFill>
                  <a:srgbClr val="000000"/>
                </a:solidFill>
                <a:prstDash val="solid"/>
                <a:miter/>
              </a:ln>
            </p:spPr>
          </p:sp>
          <p:sp>
            <p:nvSpPr>
              <p:cNvPr id="27" name="TextBox 27"/>
              <p:cNvSpPr txBox="1"/>
              <p:nvPr/>
            </p:nvSpPr>
            <p:spPr>
              <a:xfrm>
                <a:off x="0" y="-38100"/>
                <a:ext cx="1478981" cy="1335373"/>
              </a:xfrm>
              <a:prstGeom prst="rect">
                <a:avLst/>
              </a:prstGeom>
            </p:spPr>
            <p:txBody>
              <a:bodyPr lIns="72819" tIns="72819" rIns="72819" bIns="72819" rtlCol="0" anchor="ctr"/>
              <a:lstStyle/>
              <a:p>
                <a:pPr algn="ctr">
                  <a:lnSpc>
                    <a:spcPts val="3425"/>
                  </a:lnSpc>
                </a:pPr>
                <a:endParaRPr/>
              </a:p>
            </p:txBody>
          </p:sp>
        </p:grpSp>
        <p:sp>
          <p:nvSpPr>
            <p:cNvPr id="28" name="Freeform 28"/>
            <p:cNvSpPr/>
            <p:nvPr/>
          </p:nvSpPr>
          <p:spPr>
            <a:xfrm>
              <a:off x="5868966" y="781445"/>
              <a:ext cx="3304005" cy="511751"/>
            </a:xfrm>
            <a:custGeom>
              <a:avLst/>
              <a:gdLst/>
              <a:ahLst/>
              <a:cxnLst/>
              <a:rect l="l" t="t" r="r" b="b"/>
              <a:pathLst>
                <a:path w="3304005" h="511751">
                  <a:moveTo>
                    <a:pt x="0" y="0"/>
                  </a:moveTo>
                  <a:lnTo>
                    <a:pt x="3304005" y="0"/>
                  </a:lnTo>
                  <a:lnTo>
                    <a:pt x="3304005" y="511751"/>
                  </a:lnTo>
                  <a:lnTo>
                    <a:pt x="0" y="511751"/>
                  </a:lnTo>
                  <a:lnTo>
                    <a:pt x="0" y="0"/>
                  </a:lnTo>
                  <a:close/>
                </a:path>
              </a:pathLst>
            </a:custGeom>
            <a:blipFill>
              <a:blip r:embed="rId8"/>
              <a:stretch>
                <a:fillRect r="-218913" b="-414747"/>
              </a:stretch>
            </a:blipFill>
          </p:spPr>
        </p:sp>
        <p:sp>
          <p:nvSpPr>
            <p:cNvPr id="29" name="Freeform 29"/>
            <p:cNvSpPr/>
            <p:nvPr/>
          </p:nvSpPr>
          <p:spPr>
            <a:xfrm>
              <a:off x="6689691" y="1151106"/>
              <a:ext cx="3130667" cy="284181"/>
            </a:xfrm>
            <a:custGeom>
              <a:avLst/>
              <a:gdLst/>
              <a:ahLst/>
              <a:cxnLst/>
              <a:rect l="l" t="t" r="r" b="b"/>
              <a:pathLst>
                <a:path w="3130667" h="284181">
                  <a:moveTo>
                    <a:pt x="0" y="0"/>
                  </a:moveTo>
                  <a:lnTo>
                    <a:pt x="3130667" y="0"/>
                  </a:lnTo>
                  <a:lnTo>
                    <a:pt x="3130667" y="284180"/>
                  </a:lnTo>
                  <a:lnTo>
                    <a:pt x="0" y="284180"/>
                  </a:lnTo>
                  <a:lnTo>
                    <a:pt x="0" y="0"/>
                  </a:lnTo>
                  <a:close/>
                </a:path>
              </a:pathLst>
            </a:custGeom>
            <a:blipFill>
              <a:blip r:embed="rId8"/>
              <a:stretch>
                <a:fillRect t="-41694" b="-133717"/>
              </a:stretch>
            </a:blipFill>
          </p:spPr>
        </p:sp>
      </p:grpSp>
      <p:sp>
        <p:nvSpPr>
          <p:cNvPr id="30" name="TextBox 30"/>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Selecting TER for Termination</a:t>
            </a:r>
          </a:p>
        </p:txBody>
      </p:sp>
      <p:pic>
        <p:nvPicPr>
          <p:cNvPr id="31" name="Picture 30" descr="A black and white sign&#10;&#10;Description automatically generated with low confidence">
            <a:extLst>
              <a:ext uri="{FF2B5EF4-FFF2-40B4-BE49-F238E27FC236}">
                <a16:creationId xmlns:a16="http://schemas.microsoft.com/office/drawing/2014/main" id="{3BCC9E4D-8375-365F-786C-03D3FE224D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10008" y="9355218"/>
            <a:ext cx="1698584" cy="834052"/>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7260" y="853963"/>
            <a:ext cx="19917825" cy="10581345"/>
          </a:xfrm>
          <a:custGeom>
            <a:avLst/>
            <a:gdLst/>
            <a:ahLst/>
            <a:cxnLst/>
            <a:rect l="l" t="t" r="r" b="b"/>
            <a:pathLst>
              <a:path w="19917825" h="10581345">
                <a:moveTo>
                  <a:pt x="0" y="0"/>
                </a:moveTo>
                <a:lnTo>
                  <a:pt x="19917825" y="0"/>
                </a:lnTo>
                <a:lnTo>
                  <a:pt x="19917825" y="10581345"/>
                </a:lnTo>
                <a:lnTo>
                  <a:pt x="0" y="105813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6635665" y="308109"/>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sp>
        <p:nvSpPr>
          <p:cNvPr id="8" name="Freeform 8"/>
          <p:cNvSpPr/>
          <p:nvPr/>
        </p:nvSpPr>
        <p:spPr>
          <a:xfrm>
            <a:off x="3463534" y="2793591"/>
            <a:ext cx="11377583" cy="6797023"/>
          </a:xfrm>
          <a:custGeom>
            <a:avLst/>
            <a:gdLst/>
            <a:ahLst/>
            <a:cxnLst/>
            <a:rect l="l" t="t" r="r" b="b"/>
            <a:pathLst>
              <a:path w="11377583" h="6797023">
                <a:moveTo>
                  <a:pt x="0" y="0"/>
                </a:moveTo>
                <a:lnTo>
                  <a:pt x="11377583" y="0"/>
                </a:lnTo>
                <a:lnTo>
                  <a:pt x="11377583" y="6797023"/>
                </a:lnTo>
                <a:lnTo>
                  <a:pt x="0" y="6797023"/>
                </a:lnTo>
                <a:lnTo>
                  <a:pt x="0" y="0"/>
                </a:lnTo>
                <a:close/>
              </a:path>
            </a:pathLst>
          </a:custGeom>
          <a:blipFill>
            <a:blip r:embed="rId7"/>
            <a:stretch>
              <a:fillRect l="-1155" t="-4079" r="-1487" b="-3376"/>
            </a:stretch>
          </a:blipFill>
        </p:spPr>
      </p:sp>
      <p:sp>
        <p:nvSpPr>
          <p:cNvPr id="9" name="AutoShape 9"/>
          <p:cNvSpPr/>
          <p:nvPr/>
        </p:nvSpPr>
        <p:spPr>
          <a:xfrm flipH="1">
            <a:off x="7529639" y="4094123"/>
            <a:ext cx="1049669" cy="0"/>
          </a:xfrm>
          <a:prstGeom prst="line">
            <a:avLst/>
          </a:prstGeom>
          <a:ln w="76200" cap="flat">
            <a:solidFill>
              <a:srgbClr val="E11E1E"/>
            </a:solidFill>
            <a:prstDash val="solid"/>
            <a:headEnd type="none" w="sm" len="sm"/>
            <a:tailEnd type="arrow" w="med" len="sm"/>
          </a:ln>
        </p:spPr>
      </p:sp>
      <p:grpSp>
        <p:nvGrpSpPr>
          <p:cNvPr id="10" name="Group 10"/>
          <p:cNvGrpSpPr/>
          <p:nvPr/>
        </p:nvGrpSpPr>
        <p:grpSpPr>
          <a:xfrm>
            <a:off x="0" y="0"/>
            <a:ext cx="18288000" cy="2259162"/>
            <a:chOff x="0" y="0"/>
            <a:chExt cx="4816593" cy="595006"/>
          </a:xfrm>
        </p:grpSpPr>
        <p:sp>
          <p:nvSpPr>
            <p:cNvPr id="11" name="Freeform 11"/>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12" name="TextBox 12"/>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13" name="AutoShape 13"/>
          <p:cNvSpPr/>
          <p:nvPr/>
        </p:nvSpPr>
        <p:spPr>
          <a:xfrm>
            <a:off x="0" y="33338"/>
            <a:ext cx="18561539" cy="0"/>
          </a:xfrm>
          <a:prstGeom prst="line">
            <a:avLst/>
          </a:prstGeom>
          <a:ln w="66675" cap="flat">
            <a:solidFill>
              <a:srgbClr val="75787B"/>
            </a:solidFill>
            <a:prstDash val="solid"/>
            <a:headEnd type="none" w="sm" len="sm"/>
            <a:tailEnd type="none" w="sm" len="sm"/>
          </a:ln>
        </p:spPr>
      </p:sp>
      <p:grpSp>
        <p:nvGrpSpPr>
          <p:cNvPr id="14" name="Group 14"/>
          <p:cNvGrpSpPr/>
          <p:nvPr/>
        </p:nvGrpSpPr>
        <p:grpSpPr>
          <a:xfrm>
            <a:off x="3328029" y="2646043"/>
            <a:ext cx="11951381" cy="6963493"/>
            <a:chOff x="0" y="0"/>
            <a:chExt cx="15935174" cy="9392254"/>
          </a:xfrm>
        </p:grpSpPr>
        <p:grpSp>
          <p:nvGrpSpPr>
            <p:cNvPr id="15" name="Group 15"/>
            <p:cNvGrpSpPr/>
            <p:nvPr/>
          </p:nvGrpSpPr>
          <p:grpSpPr>
            <a:xfrm>
              <a:off x="0" y="0"/>
              <a:ext cx="15935174" cy="9392254"/>
              <a:chOff x="0" y="0"/>
              <a:chExt cx="2195880" cy="1294261"/>
            </a:xfrm>
          </p:grpSpPr>
          <p:sp>
            <p:nvSpPr>
              <p:cNvPr id="16" name="Freeform 16"/>
              <p:cNvSpPr/>
              <p:nvPr/>
            </p:nvSpPr>
            <p:spPr>
              <a:xfrm>
                <a:off x="0" y="0"/>
                <a:ext cx="2195881" cy="1294261"/>
              </a:xfrm>
              <a:custGeom>
                <a:avLst/>
                <a:gdLst/>
                <a:ahLst/>
                <a:cxnLst/>
                <a:rect l="l" t="t" r="r" b="b"/>
                <a:pathLst>
                  <a:path w="2195881" h="1294261">
                    <a:moveTo>
                      <a:pt x="0" y="0"/>
                    </a:moveTo>
                    <a:lnTo>
                      <a:pt x="2195881" y="0"/>
                    </a:lnTo>
                    <a:lnTo>
                      <a:pt x="2195881" y="1294261"/>
                    </a:lnTo>
                    <a:lnTo>
                      <a:pt x="0" y="1294261"/>
                    </a:lnTo>
                    <a:close/>
                  </a:path>
                </a:pathLst>
              </a:custGeom>
              <a:solidFill>
                <a:srgbClr val="000000">
                  <a:alpha val="0"/>
                </a:srgbClr>
              </a:solidFill>
              <a:ln w="76200" cap="sq">
                <a:solidFill>
                  <a:srgbClr val="000000"/>
                </a:solidFill>
                <a:prstDash val="solid"/>
                <a:miter/>
              </a:ln>
            </p:spPr>
          </p:sp>
          <p:sp>
            <p:nvSpPr>
              <p:cNvPr id="17" name="TextBox 17"/>
              <p:cNvSpPr txBox="1"/>
              <p:nvPr/>
            </p:nvSpPr>
            <p:spPr>
              <a:xfrm>
                <a:off x="0" y="-38100"/>
                <a:ext cx="2195880" cy="1332361"/>
              </a:xfrm>
              <a:prstGeom prst="rect">
                <a:avLst/>
              </a:prstGeom>
            </p:spPr>
            <p:txBody>
              <a:bodyPr lIns="72819" tIns="72819" rIns="72819" bIns="72819" rtlCol="0" anchor="ctr"/>
              <a:lstStyle/>
              <a:p>
                <a:pPr algn="ctr">
                  <a:lnSpc>
                    <a:spcPts val="3425"/>
                  </a:lnSpc>
                </a:pPr>
                <a:endParaRPr/>
              </a:p>
            </p:txBody>
          </p:sp>
        </p:grpSp>
        <p:sp>
          <p:nvSpPr>
            <p:cNvPr id="18" name="Freeform 18"/>
            <p:cNvSpPr/>
            <p:nvPr/>
          </p:nvSpPr>
          <p:spPr>
            <a:xfrm>
              <a:off x="4565278" y="3932799"/>
              <a:ext cx="1747850" cy="448957"/>
            </a:xfrm>
            <a:custGeom>
              <a:avLst/>
              <a:gdLst/>
              <a:ahLst/>
              <a:cxnLst/>
              <a:rect l="l" t="t" r="r" b="b"/>
              <a:pathLst>
                <a:path w="1747850" h="448957">
                  <a:moveTo>
                    <a:pt x="0" y="0"/>
                  </a:moveTo>
                  <a:lnTo>
                    <a:pt x="1747850" y="0"/>
                  </a:lnTo>
                  <a:lnTo>
                    <a:pt x="1747850" y="448957"/>
                  </a:lnTo>
                  <a:lnTo>
                    <a:pt x="0" y="448957"/>
                  </a:lnTo>
                  <a:lnTo>
                    <a:pt x="0" y="0"/>
                  </a:lnTo>
                  <a:close/>
                </a:path>
              </a:pathLst>
            </a:custGeom>
            <a:blipFill>
              <a:blip r:embed="rId8"/>
              <a:stretch>
                <a:fillRect r="-61672"/>
              </a:stretch>
            </a:blipFill>
          </p:spPr>
        </p:sp>
        <p:sp>
          <p:nvSpPr>
            <p:cNvPr id="19" name="Freeform 19"/>
            <p:cNvSpPr/>
            <p:nvPr/>
          </p:nvSpPr>
          <p:spPr>
            <a:xfrm>
              <a:off x="4252488" y="7239256"/>
              <a:ext cx="2373429" cy="578399"/>
            </a:xfrm>
            <a:custGeom>
              <a:avLst/>
              <a:gdLst/>
              <a:ahLst/>
              <a:cxnLst/>
              <a:rect l="l" t="t" r="r" b="b"/>
              <a:pathLst>
                <a:path w="2373429" h="578399">
                  <a:moveTo>
                    <a:pt x="0" y="0"/>
                  </a:moveTo>
                  <a:lnTo>
                    <a:pt x="2373430" y="0"/>
                  </a:lnTo>
                  <a:lnTo>
                    <a:pt x="2373430" y="578398"/>
                  </a:lnTo>
                  <a:lnTo>
                    <a:pt x="0" y="578398"/>
                  </a:lnTo>
                  <a:lnTo>
                    <a:pt x="0" y="0"/>
                  </a:lnTo>
                  <a:close/>
                </a:path>
              </a:pathLst>
            </a:custGeom>
            <a:blipFill>
              <a:blip r:embed="rId9"/>
              <a:stretch>
                <a:fillRect/>
              </a:stretch>
            </a:blipFill>
          </p:spPr>
        </p:sp>
      </p:grpSp>
      <p:sp>
        <p:nvSpPr>
          <p:cNvPr id="20" name="AutoShape 20"/>
          <p:cNvSpPr/>
          <p:nvPr/>
        </p:nvSpPr>
        <p:spPr>
          <a:xfrm>
            <a:off x="-273539" y="2259162"/>
            <a:ext cx="18561539" cy="0"/>
          </a:xfrm>
          <a:prstGeom prst="line">
            <a:avLst/>
          </a:prstGeom>
          <a:ln w="66675" cap="flat">
            <a:solidFill>
              <a:srgbClr val="75787B"/>
            </a:solidFill>
            <a:prstDash val="solid"/>
            <a:headEnd type="none" w="sm" len="sm"/>
            <a:tailEnd type="none" w="sm" len="sm"/>
          </a:ln>
        </p:spPr>
      </p:sp>
      <p:sp>
        <p:nvSpPr>
          <p:cNvPr id="21" name="TextBox 21"/>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Job Information: Screenshot</a:t>
            </a:r>
          </a:p>
        </p:txBody>
      </p:sp>
      <p:pic>
        <p:nvPicPr>
          <p:cNvPr id="22" name="Picture 21" descr="A black and white sign&#10;&#10;Description automatically generated with low confidence">
            <a:extLst>
              <a:ext uri="{FF2B5EF4-FFF2-40B4-BE49-F238E27FC236}">
                <a16:creationId xmlns:a16="http://schemas.microsoft.com/office/drawing/2014/main" id="{B62D4794-E1CC-BCC5-DDC5-BBB4F2D45F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322" y="9373225"/>
            <a:ext cx="1698584" cy="834052"/>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230621" y="2302647"/>
            <a:ext cx="11155894" cy="7118703"/>
            <a:chOff x="0" y="0"/>
            <a:chExt cx="14874525" cy="9491605"/>
          </a:xfrm>
        </p:grpSpPr>
        <p:sp>
          <p:nvSpPr>
            <p:cNvPr id="7" name="Freeform 7"/>
            <p:cNvSpPr/>
            <p:nvPr/>
          </p:nvSpPr>
          <p:spPr>
            <a:xfrm>
              <a:off x="320866" y="0"/>
              <a:ext cx="14553659" cy="7731631"/>
            </a:xfrm>
            <a:custGeom>
              <a:avLst/>
              <a:gdLst/>
              <a:ahLst/>
              <a:cxnLst/>
              <a:rect l="l" t="t" r="r" b="b"/>
              <a:pathLst>
                <a:path w="14553659" h="7731631">
                  <a:moveTo>
                    <a:pt x="0" y="0"/>
                  </a:moveTo>
                  <a:lnTo>
                    <a:pt x="14553659" y="0"/>
                  </a:lnTo>
                  <a:lnTo>
                    <a:pt x="14553659" y="7731631"/>
                  </a:lnTo>
                  <a:lnTo>
                    <a:pt x="0" y="77316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0" y="1759974"/>
              <a:ext cx="14553659" cy="7731631"/>
            </a:xfrm>
            <a:custGeom>
              <a:avLst/>
              <a:gdLst/>
              <a:ahLst/>
              <a:cxnLst/>
              <a:rect l="l" t="t" r="r" b="b"/>
              <a:pathLst>
                <a:path w="14553659" h="7731631">
                  <a:moveTo>
                    <a:pt x="0" y="0"/>
                  </a:moveTo>
                  <a:lnTo>
                    <a:pt x="14553659" y="0"/>
                  </a:lnTo>
                  <a:lnTo>
                    <a:pt x="14553659" y="7731632"/>
                  </a:lnTo>
                  <a:lnTo>
                    <a:pt x="0" y="7731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363333" y="1316324"/>
              <a:ext cx="11288381" cy="6743733"/>
            </a:xfrm>
            <a:custGeom>
              <a:avLst/>
              <a:gdLst/>
              <a:ahLst/>
              <a:cxnLst/>
              <a:rect l="l" t="t" r="r" b="b"/>
              <a:pathLst>
                <a:path w="11288381" h="6743733">
                  <a:moveTo>
                    <a:pt x="0" y="0"/>
                  </a:moveTo>
                  <a:lnTo>
                    <a:pt x="11288381" y="0"/>
                  </a:lnTo>
                  <a:lnTo>
                    <a:pt x="11288381" y="6743733"/>
                  </a:lnTo>
                  <a:lnTo>
                    <a:pt x="0" y="6743733"/>
                  </a:lnTo>
                  <a:lnTo>
                    <a:pt x="0" y="0"/>
                  </a:lnTo>
                  <a:close/>
                </a:path>
              </a:pathLst>
            </a:custGeom>
            <a:blipFill>
              <a:blip r:embed="rId5"/>
              <a:stretch>
                <a:fillRect l="-1155" t="-4079" r="-1487" b="-3376"/>
              </a:stretch>
            </a:blipFill>
          </p:spPr>
        </p:sp>
        <p:grpSp>
          <p:nvGrpSpPr>
            <p:cNvPr id="10" name="Group 10"/>
            <p:cNvGrpSpPr/>
            <p:nvPr/>
          </p:nvGrpSpPr>
          <p:grpSpPr>
            <a:xfrm>
              <a:off x="1228891" y="758456"/>
              <a:ext cx="11857685" cy="7400440"/>
              <a:chOff x="0" y="-76200"/>
              <a:chExt cx="2195881" cy="1370461"/>
            </a:xfrm>
          </p:grpSpPr>
          <p:sp>
            <p:nvSpPr>
              <p:cNvPr id="11" name="Freeform 11"/>
              <p:cNvSpPr/>
              <p:nvPr/>
            </p:nvSpPr>
            <p:spPr>
              <a:xfrm>
                <a:off x="0" y="27109"/>
                <a:ext cx="2195881" cy="1267151"/>
              </a:xfrm>
              <a:custGeom>
                <a:avLst/>
                <a:gdLst/>
                <a:ahLst/>
                <a:cxnLst/>
                <a:rect l="l" t="t" r="r" b="b"/>
                <a:pathLst>
                  <a:path w="2195881" h="1294261">
                    <a:moveTo>
                      <a:pt x="0" y="0"/>
                    </a:moveTo>
                    <a:lnTo>
                      <a:pt x="2195881" y="0"/>
                    </a:lnTo>
                    <a:lnTo>
                      <a:pt x="2195881" y="1294261"/>
                    </a:lnTo>
                    <a:lnTo>
                      <a:pt x="0" y="1294261"/>
                    </a:lnTo>
                    <a:close/>
                  </a:path>
                </a:pathLst>
              </a:custGeom>
              <a:solidFill>
                <a:srgbClr val="000000">
                  <a:alpha val="0"/>
                </a:srgbClr>
              </a:solidFill>
              <a:ln w="76200" cap="sq">
                <a:solidFill>
                  <a:srgbClr val="000000"/>
                </a:solidFill>
                <a:prstDash val="solid"/>
                <a:miter/>
              </a:ln>
            </p:spPr>
          </p:sp>
          <p:sp>
            <p:nvSpPr>
              <p:cNvPr id="12" name="TextBox 12"/>
              <p:cNvSpPr txBox="1"/>
              <p:nvPr/>
            </p:nvSpPr>
            <p:spPr>
              <a:xfrm>
                <a:off x="0" y="-76200"/>
                <a:ext cx="2195880" cy="1370461"/>
              </a:xfrm>
              <a:prstGeom prst="rect">
                <a:avLst/>
              </a:prstGeom>
            </p:spPr>
            <p:txBody>
              <a:bodyPr lIns="62389" tIns="62389" rIns="62389" bIns="62389" rtlCol="0" anchor="ctr"/>
              <a:lstStyle/>
              <a:p>
                <a:pPr algn="ctr">
                  <a:lnSpc>
                    <a:spcPts val="3425"/>
                  </a:lnSpc>
                </a:pPr>
                <a:endParaRPr/>
              </a:p>
            </p:txBody>
          </p:sp>
        </p:grpSp>
        <p:sp>
          <p:nvSpPr>
            <p:cNvPr id="13" name="Freeform 13"/>
            <p:cNvSpPr/>
            <p:nvPr/>
          </p:nvSpPr>
          <p:spPr>
            <a:xfrm>
              <a:off x="4654683" y="4033476"/>
              <a:ext cx="1327128" cy="384126"/>
            </a:xfrm>
            <a:custGeom>
              <a:avLst/>
              <a:gdLst/>
              <a:ahLst/>
              <a:cxnLst/>
              <a:rect l="l" t="t" r="r" b="b"/>
              <a:pathLst>
                <a:path w="1327128" h="384126">
                  <a:moveTo>
                    <a:pt x="0" y="0"/>
                  </a:moveTo>
                  <a:lnTo>
                    <a:pt x="1327127" y="0"/>
                  </a:lnTo>
                  <a:lnTo>
                    <a:pt x="1327127" y="384126"/>
                  </a:lnTo>
                  <a:lnTo>
                    <a:pt x="0" y="384126"/>
                  </a:lnTo>
                  <a:lnTo>
                    <a:pt x="0" y="0"/>
                  </a:lnTo>
                  <a:close/>
                </a:path>
              </a:pathLst>
            </a:custGeom>
            <a:blipFill>
              <a:blip r:embed="rId6"/>
              <a:stretch>
                <a:fillRect r="-42911"/>
              </a:stretch>
            </a:blipFill>
          </p:spPr>
        </p:sp>
        <p:sp>
          <p:nvSpPr>
            <p:cNvPr id="14" name="Freeform 14"/>
            <p:cNvSpPr/>
            <p:nvPr/>
          </p:nvSpPr>
          <p:spPr>
            <a:xfrm>
              <a:off x="4654683" y="6445069"/>
              <a:ext cx="2280872" cy="431292"/>
            </a:xfrm>
            <a:custGeom>
              <a:avLst/>
              <a:gdLst/>
              <a:ahLst/>
              <a:cxnLst/>
              <a:rect l="l" t="t" r="r" b="b"/>
              <a:pathLst>
                <a:path w="2280872" h="431292">
                  <a:moveTo>
                    <a:pt x="0" y="0"/>
                  </a:moveTo>
                  <a:lnTo>
                    <a:pt x="2280872" y="0"/>
                  </a:lnTo>
                  <a:lnTo>
                    <a:pt x="2280872" y="431292"/>
                  </a:lnTo>
                  <a:lnTo>
                    <a:pt x="0" y="431292"/>
                  </a:lnTo>
                  <a:lnTo>
                    <a:pt x="0" y="0"/>
                  </a:lnTo>
                  <a:close/>
                </a:path>
              </a:pathLst>
            </a:custGeom>
            <a:blipFill>
              <a:blip r:embed="rId7"/>
              <a:stretch>
                <a:fillRect/>
              </a:stretch>
            </a:blipFill>
          </p:spPr>
        </p:sp>
      </p:grpSp>
      <p:sp>
        <p:nvSpPr>
          <p:cNvPr id="15" name="AutoShape 15"/>
          <p:cNvSpPr/>
          <p:nvPr/>
        </p:nvSpPr>
        <p:spPr>
          <a:xfrm flipH="1">
            <a:off x="9144000" y="4230557"/>
            <a:ext cx="1049669" cy="0"/>
          </a:xfrm>
          <a:prstGeom prst="line">
            <a:avLst/>
          </a:prstGeom>
          <a:ln w="76200" cap="flat">
            <a:solidFill>
              <a:srgbClr val="E11E1E"/>
            </a:solidFill>
            <a:prstDash val="solid"/>
            <a:headEnd type="none" w="sm" len="sm"/>
            <a:tailEnd type="arrow" w="med" len="sm"/>
          </a:ln>
        </p:spPr>
      </p:sp>
      <p:grpSp>
        <p:nvGrpSpPr>
          <p:cNvPr id="16" name="Group 16"/>
          <p:cNvGrpSpPr/>
          <p:nvPr/>
        </p:nvGrpSpPr>
        <p:grpSpPr>
          <a:xfrm>
            <a:off x="10422418" y="3609717"/>
            <a:ext cx="7024400" cy="3067567"/>
            <a:chOff x="0" y="0"/>
            <a:chExt cx="9365867" cy="4090089"/>
          </a:xfrm>
        </p:grpSpPr>
        <p:grpSp>
          <p:nvGrpSpPr>
            <p:cNvPr id="17" name="Group 17"/>
            <p:cNvGrpSpPr/>
            <p:nvPr/>
          </p:nvGrpSpPr>
          <p:grpSpPr>
            <a:xfrm>
              <a:off x="0" y="0"/>
              <a:ext cx="9365867" cy="4090089"/>
              <a:chOff x="0" y="0"/>
              <a:chExt cx="1824354" cy="796698"/>
            </a:xfrm>
          </p:grpSpPr>
          <p:sp>
            <p:nvSpPr>
              <p:cNvPr id="18" name="Freeform 18"/>
              <p:cNvSpPr/>
              <p:nvPr/>
            </p:nvSpPr>
            <p:spPr>
              <a:xfrm>
                <a:off x="0" y="0"/>
                <a:ext cx="1824354" cy="796698"/>
              </a:xfrm>
              <a:custGeom>
                <a:avLst/>
                <a:gdLst/>
                <a:ahLst/>
                <a:cxnLst/>
                <a:rect l="l" t="t" r="r" b="b"/>
                <a:pathLst>
                  <a:path w="1824354" h="796698">
                    <a:moveTo>
                      <a:pt x="0" y="0"/>
                    </a:moveTo>
                    <a:lnTo>
                      <a:pt x="1824354" y="0"/>
                    </a:lnTo>
                    <a:lnTo>
                      <a:pt x="1824354" y="796698"/>
                    </a:lnTo>
                    <a:lnTo>
                      <a:pt x="0" y="796698"/>
                    </a:lnTo>
                    <a:close/>
                  </a:path>
                </a:pathLst>
              </a:custGeom>
              <a:solidFill>
                <a:srgbClr val="000000">
                  <a:alpha val="0"/>
                </a:srgbClr>
              </a:solidFill>
              <a:ln w="76200" cap="sq">
                <a:solidFill>
                  <a:srgbClr val="75787B"/>
                </a:solidFill>
                <a:prstDash val="solid"/>
                <a:miter/>
              </a:ln>
            </p:spPr>
          </p:sp>
          <p:sp>
            <p:nvSpPr>
              <p:cNvPr id="19" name="TextBox 19"/>
              <p:cNvSpPr txBox="1"/>
              <p:nvPr/>
            </p:nvSpPr>
            <p:spPr>
              <a:xfrm>
                <a:off x="0" y="-76200"/>
                <a:ext cx="1824354" cy="872898"/>
              </a:xfrm>
              <a:prstGeom prst="rect">
                <a:avLst/>
              </a:prstGeom>
            </p:spPr>
            <p:txBody>
              <a:bodyPr lIns="51515" tIns="51515" rIns="51515" bIns="51515" rtlCol="0" anchor="ctr"/>
              <a:lstStyle/>
              <a:p>
                <a:pPr algn="ctr">
                  <a:lnSpc>
                    <a:spcPts val="5599"/>
                  </a:lnSpc>
                </a:pPr>
                <a:endParaRPr/>
              </a:p>
            </p:txBody>
          </p:sp>
        </p:grpSp>
        <p:sp>
          <p:nvSpPr>
            <p:cNvPr id="20" name="TextBox 20"/>
            <p:cNvSpPr txBox="1"/>
            <p:nvPr/>
          </p:nvSpPr>
          <p:spPr>
            <a:xfrm>
              <a:off x="314289" y="316088"/>
              <a:ext cx="9051578" cy="2769657"/>
            </a:xfrm>
            <a:prstGeom prst="rect">
              <a:avLst/>
            </a:prstGeom>
          </p:spPr>
          <p:txBody>
            <a:bodyPr lIns="0" tIns="0" rIns="0" bIns="0" rtlCol="0" anchor="t">
              <a:spAutoFit/>
            </a:bodyPr>
            <a:lstStyle/>
            <a:p>
              <a:pPr>
                <a:lnSpc>
                  <a:spcPts val="5600"/>
                </a:lnSpc>
              </a:pPr>
              <a:r>
                <a:rPr lang="en-US" sz="4000" u="sng" dirty="0">
                  <a:solidFill>
                    <a:srgbClr val="75787B"/>
                  </a:solidFill>
                  <a:latin typeface="Open Sans 2 Bold"/>
                </a:rPr>
                <a:t>Click</a:t>
              </a:r>
              <a:r>
                <a:rPr lang="en-US" sz="4000" dirty="0">
                  <a:solidFill>
                    <a:srgbClr val="75787B"/>
                  </a:solidFill>
                  <a:latin typeface="Open Sans 2"/>
                </a:rPr>
                <a:t> </a:t>
              </a:r>
              <a:r>
                <a:rPr lang="en-US" sz="4000" dirty="0">
                  <a:solidFill>
                    <a:srgbClr val="000000"/>
                  </a:solidFill>
                  <a:latin typeface="Open Sans 2"/>
                </a:rPr>
                <a:t>on the magnifying glass to retrieve the </a:t>
              </a:r>
              <a:r>
                <a:rPr lang="en-US" sz="4000" dirty="0">
                  <a:solidFill>
                    <a:srgbClr val="000000"/>
                  </a:solidFill>
                  <a:latin typeface="Open Sans 2 Bold"/>
                </a:rPr>
                <a:t>Reason</a:t>
              </a:r>
              <a:r>
                <a:rPr lang="en-US" sz="4000" dirty="0">
                  <a:solidFill>
                    <a:srgbClr val="000000"/>
                  </a:solidFill>
                  <a:latin typeface="Open Sans 2"/>
                </a:rPr>
                <a:t> for termination.</a:t>
              </a:r>
            </a:p>
          </p:txBody>
        </p:sp>
      </p:grpSp>
      <p:grpSp>
        <p:nvGrpSpPr>
          <p:cNvPr id="21" name="Group 21"/>
          <p:cNvGrpSpPr/>
          <p:nvPr/>
        </p:nvGrpSpPr>
        <p:grpSpPr>
          <a:xfrm>
            <a:off x="0" y="0"/>
            <a:ext cx="18288000" cy="2259162"/>
            <a:chOff x="0" y="0"/>
            <a:chExt cx="4816593" cy="595006"/>
          </a:xfrm>
        </p:grpSpPr>
        <p:sp>
          <p:nvSpPr>
            <p:cNvPr id="22" name="Freeform 22"/>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23" name="TextBox 23"/>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24" name="AutoShape 24"/>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25" name="AutoShape 25"/>
          <p:cNvSpPr/>
          <p:nvPr/>
        </p:nvSpPr>
        <p:spPr>
          <a:xfrm>
            <a:off x="0" y="33338"/>
            <a:ext cx="18561539" cy="0"/>
          </a:xfrm>
          <a:prstGeom prst="line">
            <a:avLst/>
          </a:prstGeom>
          <a:ln w="66675" cap="flat">
            <a:solidFill>
              <a:srgbClr val="75787B"/>
            </a:solidFill>
            <a:prstDash val="solid"/>
            <a:headEnd type="none" w="sm" len="sm"/>
            <a:tailEnd type="none" w="sm" len="sm"/>
          </a:ln>
        </p:spPr>
      </p:sp>
      <p:sp>
        <p:nvSpPr>
          <p:cNvPr id="26" name="TextBox 26"/>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Reason for Termination</a:t>
            </a:r>
          </a:p>
        </p:txBody>
      </p:sp>
      <p:sp>
        <p:nvSpPr>
          <p:cNvPr id="27" name="Freeform 27"/>
          <p:cNvSpPr/>
          <p:nvPr/>
        </p:nvSpPr>
        <p:spPr>
          <a:xfrm>
            <a:off x="17595667" y="2302647"/>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8">
              <a:alphaModFix amt="25000"/>
              <a:extLst>
                <a:ext uri="{96DAC541-7B7A-43D3-8B79-37D633B846F1}">
                  <asvg:svgBlip xmlns:asvg="http://schemas.microsoft.com/office/drawing/2016/SVG/main" r:embed="rId9"/>
                </a:ext>
              </a:extLst>
            </a:blip>
            <a:stretch>
              <a:fillRect/>
            </a:stretch>
          </a:blipFill>
        </p:spPr>
      </p:sp>
      <p:pic>
        <p:nvPicPr>
          <p:cNvPr id="28" name="Picture 27" descr="A black and white sign&#10;&#10;Description automatically generated with low confidence">
            <a:extLst>
              <a:ext uri="{FF2B5EF4-FFF2-40B4-BE49-F238E27FC236}">
                <a16:creationId xmlns:a16="http://schemas.microsoft.com/office/drawing/2014/main" id="{115F39D4-2956-73DF-2D9C-5BE29D3192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322" y="9373225"/>
            <a:ext cx="1698584" cy="834052"/>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259162"/>
            <a:chOff x="0" y="0"/>
            <a:chExt cx="4816593" cy="595006"/>
          </a:xfrm>
        </p:grpSpPr>
        <p:sp>
          <p:nvSpPr>
            <p:cNvPr id="3" name="Freeform 3"/>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4" name="TextBox 4"/>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9" name="TextBox 9"/>
          <p:cNvSpPr txBox="1"/>
          <p:nvPr/>
        </p:nvSpPr>
        <p:spPr>
          <a:xfrm>
            <a:off x="734383" y="2990113"/>
            <a:ext cx="6958785" cy="3714750"/>
          </a:xfrm>
          <a:prstGeom prst="rect">
            <a:avLst/>
          </a:prstGeom>
        </p:spPr>
        <p:txBody>
          <a:bodyPr lIns="0" tIns="0" rIns="0" bIns="0" rtlCol="0" anchor="t">
            <a:spAutoFit/>
          </a:bodyPr>
          <a:lstStyle/>
          <a:p>
            <a:pPr>
              <a:lnSpc>
                <a:spcPts val="4200"/>
              </a:lnSpc>
            </a:pPr>
            <a:r>
              <a:rPr lang="en-US" sz="3000" u="sng" dirty="0">
                <a:solidFill>
                  <a:srgbClr val="75787B"/>
                </a:solidFill>
                <a:latin typeface="Open Sans 2 Bold"/>
              </a:rPr>
              <a:t>Select</a:t>
            </a:r>
            <a:r>
              <a:rPr lang="en-US" sz="3000" dirty="0">
                <a:solidFill>
                  <a:srgbClr val="75787B"/>
                </a:solidFill>
                <a:latin typeface="Open Sans 2"/>
              </a:rPr>
              <a:t> </a:t>
            </a:r>
            <a:r>
              <a:rPr lang="en-US" sz="3000" dirty="0">
                <a:solidFill>
                  <a:srgbClr val="000000"/>
                </a:solidFill>
                <a:latin typeface="Open Sans 2"/>
              </a:rPr>
              <a:t>the applicable reason:</a:t>
            </a:r>
          </a:p>
          <a:p>
            <a:pPr>
              <a:lnSpc>
                <a:spcPts val="4200"/>
              </a:lnSpc>
            </a:pPr>
            <a:endParaRPr lang="en-US" sz="3000" dirty="0">
              <a:solidFill>
                <a:srgbClr val="000000"/>
              </a:solidFill>
              <a:latin typeface="Open Sans 2"/>
            </a:endParaRPr>
          </a:p>
          <a:p>
            <a:pPr marL="647700" lvl="1" indent="-323850">
              <a:lnSpc>
                <a:spcPts val="4200"/>
              </a:lnSpc>
              <a:buFont typeface="Arial"/>
              <a:buChar char="•"/>
            </a:pPr>
            <a:r>
              <a:rPr lang="en-US" sz="3000" dirty="0">
                <a:solidFill>
                  <a:srgbClr val="000000"/>
                </a:solidFill>
                <a:latin typeface="Open Sans 2"/>
              </a:rPr>
              <a:t>X-Benefits Employee Death</a:t>
            </a:r>
          </a:p>
          <a:p>
            <a:pPr marL="647700" lvl="1" indent="-323850">
              <a:lnSpc>
                <a:spcPts val="4200"/>
              </a:lnSpc>
              <a:buFont typeface="Arial"/>
              <a:buChar char="•"/>
            </a:pPr>
            <a:r>
              <a:rPr lang="en-US" sz="3000" dirty="0">
                <a:solidFill>
                  <a:srgbClr val="000000"/>
                </a:solidFill>
                <a:latin typeface="Open Sans 2"/>
              </a:rPr>
              <a:t>X-Benefits Employee Involuntary term</a:t>
            </a:r>
          </a:p>
          <a:p>
            <a:pPr marL="647700" lvl="1" indent="-323850">
              <a:lnSpc>
                <a:spcPts val="4200"/>
              </a:lnSpc>
              <a:buFont typeface="Arial"/>
              <a:buChar char="•"/>
            </a:pPr>
            <a:r>
              <a:rPr lang="en-US" sz="3000" dirty="0">
                <a:solidFill>
                  <a:srgbClr val="000000"/>
                </a:solidFill>
                <a:latin typeface="Open Sans 2 Bold"/>
              </a:rPr>
              <a:t>X-Benefits Gross Misconduct</a:t>
            </a:r>
          </a:p>
          <a:p>
            <a:pPr marL="647700" lvl="1" indent="-323850">
              <a:lnSpc>
                <a:spcPts val="4200"/>
              </a:lnSpc>
              <a:buFont typeface="Arial"/>
              <a:buChar char="•"/>
            </a:pPr>
            <a:r>
              <a:rPr lang="en-US" sz="3000" dirty="0">
                <a:solidFill>
                  <a:srgbClr val="000000"/>
                </a:solidFill>
                <a:latin typeface="Open Sans 2"/>
              </a:rPr>
              <a:t>X-Benefits Emp Resignation</a:t>
            </a:r>
          </a:p>
        </p:txBody>
      </p:sp>
      <p:grpSp>
        <p:nvGrpSpPr>
          <p:cNvPr id="10" name="Group 10"/>
          <p:cNvGrpSpPr/>
          <p:nvPr/>
        </p:nvGrpSpPr>
        <p:grpSpPr>
          <a:xfrm>
            <a:off x="7693168" y="2259162"/>
            <a:ext cx="10320618" cy="7595014"/>
            <a:chOff x="0" y="0"/>
            <a:chExt cx="13760824" cy="10126685"/>
          </a:xfrm>
        </p:grpSpPr>
        <p:sp>
          <p:nvSpPr>
            <p:cNvPr id="11" name="Freeform 11"/>
            <p:cNvSpPr/>
            <p:nvPr/>
          </p:nvSpPr>
          <p:spPr>
            <a:xfrm>
              <a:off x="0" y="0"/>
              <a:ext cx="13205054" cy="7015185"/>
            </a:xfrm>
            <a:custGeom>
              <a:avLst/>
              <a:gdLst/>
              <a:ahLst/>
              <a:cxnLst/>
              <a:rect l="l" t="t" r="r" b="b"/>
              <a:pathLst>
                <a:path w="13205054" h="7015185">
                  <a:moveTo>
                    <a:pt x="0" y="0"/>
                  </a:moveTo>
                  <a:lnTo>
                    <a:pt x="13205054" y="0"/>
                  </a:lnTo>
                  <a:lnTo>
                    <a:pt x="13205054" y="7015185"/>
                  </a:lnTo>
                  <a:lnTo>
                    <a:pt x="0" y="7015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555770" y="3111500"/>
              <a:ext cx="13205054" cy="7015185"/>
            </a:xfrm>
            <a:custGeom>
              <a:avLst/>
              <a:gdLst/>
              <a:ahLst/>
              <a:cxnLst/>
              <a:rect l="l" t="t" r="r" b="b"/>
              <a:pathLst>
                <a:path w="13205054" h="7015185">
                  <a:moveTo>
                    <a:pt x="0" y="0"/>
                  </a:moveTo>
                  <a:lnTo>
                    <a:pt x="13205054" y="0"/>
                  </a:lnTo>
                  <a:lnTo>
                    <a:pt x="13205054" y="7015185"/>
                  </a:lnTo>
                  <a:lnTo>
                    <a:pt x="0" y="70151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281801" y="1099204"/>
              <a:ext cx="12641451" cy="7362150"/>
            </a:xfrm>
            <a:custGeom>
              <a:avLst/>
              <a:gdLst/>
              <a:ahLst/>
              <a:cxnLst/>
              <a:rect l="l" t="t" r="r" b="b"/>
              <a:pathLst>
                <a:path w="12641451" h="7362150">
                  <a:moveTo>
                    <a:pt x="0" y="0"/>
                  </a:moveTo>
                  <a:lnTo>
                    <a:pt x="12641452" y="0"/>
                  </a:lnTo>
                  <a:lnTo>
                    <a:pt x="12641452" y="7362150"/>
                  </a:lnTo>
                  <a:lnTo>
                    <a:pt x="0" y="7362150"/>
                  </a:lnTo>
                  <a:lnTo>
                    <a:pt x="0" y="0"/>
                  </a:lnTo>
                  <a:close/>
                </a:path>
              </a:pathLst>
            </a:custGeom>
            <a:blipFill>
              <a:blip r:embed="rId5"/>
              <a:stretch>
                <a:fillRect l="-1235" t="-1440" r="-1358" b="-2331"/>
              </a:stretch>
            </a:blipFill>
          </p:spPr>
        </p:sp>
        <p:grpSp>
          <p:nvGrpSpPr>
            <p:cNvPr id="14" name="Group 14"/>
            <p:cNvGrpSpPr/>
            <p:nvPr/>
          </p:nvGrpSpPr>
          <p:grpSpPr>
            <a:xfrm>
              <a:off x="281801" y="1099204"/>
              <a:ext cx="12641451" cy="7810767"/>
              <a:chOff x="0" y="0"/>
              <a:chExt cx="2580108" cy="1594170"/>
            </a:xfrm>
          </p:grpSpPr>
          <p:sp>
            <p:nvSpPr>
              <p:cNvPr id="15" name="Freeform 15"/>
              <p:cNvSpPr/>
              <p:nvPr/>
            </p:nvSpPr>
            <p:spPr>
              <a:xfrm>
                <a:off x="0" y="0"/>
                <a:ext cx="2580108" cy="1594170"/>
              </a:xfrm>
              <a:custGeom>
                <a:avLst/>
                <a:gdLst/>
                <a:ahLst/>
                <a:cxnLst/>
                <a:rect l="l" t="t" r="r" b="b"/>
                <a:pathLst>
                  <a:path w="2580108" h="1594170">
                    <a:moveTo>
                      <a:pt x="0" y="0"/>
                    </a:moveTo>
                    <a:lnTo>
                      <a:pt x="2580108" y="0"/>
                    </a:lnTo>
                    <a:lnTo>
                      <a:pt x="2580108" y="1594170"/>
                    </a:lnTo>
                    <a:lnTo>
                      <a:pt x="0" y="1594170"/>
                    </a:lnTo>
                    <a:close/>
                  </a:path>
                </a:pathLst>
              </a:custGeom>
              <a:solidFill>
                <a:srgbClr val="000000">
                  <a:alpha val="0"/>
                </a:srgbClr>
              </a:solidFill>
              <a:ln w="76200" cap="sq">
                <a:solidFill>
                  <a:srgbClr val="000000"/>
                </a:solidFill>
                <a:prstDash val="solid"/>
                <a:miter/>
              </a:ln>
            </p:spPr>
          </p:sp>
          <p:sp>
            <p:nvSpPr>
              <p:cNvPr id="16" name="TextBox 16"/>
              <p:cNvSpPr txBox="1"/>
              <p:nvPr/>
            </p:nvSpPr>
            <p:spPr>
              <a:xfrm>
                <a:off x="0" y="-76200"/>
                <a:ext cx="2580108" cy="1670370"/>
              </a:xfrm>
              <a:prstGeom prst="rect">
                <a:avLst/>
              </a:prstGeom>
            </p:spPr>
            <p:txBody>
              <a:bodyPr lIns="54186" tIns="54186" rIns="54186" bIns="54186" rtlCol="0" anchor="ctr"/>
              <a:lstStyle/>
              <a:p>
                <a:pPr algn="ctr">
                  <a:lnSpc>
                    <a:spcPts val="3425"/>
                  </a:lnSpc>
                </a:pPr>
                <a:endParaRPr/>
              </a:p>
            </p:txBody>
          </p:sp>
        </p:grpSp>
      </p:grpSp>
      <p:sp>
        <p:nvSpPr>
          <p:cNvPr id="17" name="AutoShape 17"/>
          <p:cNvSpPr/>
          <p:nvPr/>
        </p:nvSpPr>
        <p:spPr>
          <a:xfrm flipH="1">
            <a:off x="15120055" y="8090871"/>
            <a:ext cx="1049669" cy="0"/>
          </a:xfrm>
          <a:prstGeom prst="line">
            <a:avLst/>
          </a:prstGeom>
          <a:ln w="76200" cap="flat">
            <a:solidFill>
              <a:srgbClr val="E11E1E"/>
            </a:solidFill>
            <a:prstDash val="solid"/>
            <a:headEnd type="none" w="sm" len="sm"/>
            <a:tailEnd type="arrow" w="med" len="sm"/>
          </a:ln>
        </p:spPr>
      </p:sp>
      <p:sp>
        <p:nvSpPr>
          <p:cNvPr id="18" name="TextBox 18"/>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Select the Applicable Reason</a:t>
            </a:r>
          </a:p>
        </p:txBody>
      </p:sp>
      <p:sp>
        <p:nvSpPr>
          <p:cNvPr id="19" name="TextBox 19"/>
          <p:cNvSpPr txBox="1"/>
          <p:nvPr/>
        </p:nvSpPr>
        <p:spPr>
          <a:xfrm>
            <a:off x="734383" y="7233621"/>
            <a:ext cx="6958785" cy="1581150"/>
          </a:xfrm>
          <a:prstGeom prst="rect">
            <a:avLst/>
          </a:prstGeom>
        </p:spPr>
        <p:txBody>
          <a:bodyPr lIns="0" tIns="0" rIns="0" bIns="0" rtlCol="0" anchor="t">
            <a:spAutoFit/>
          </a:bodyPr>
          <a:lstStyle/>
          <a:p>
            <a:pPr>
              <a:lnSpc>
                <a:spcPts val="4200"/>
              </a:lnSpc>
            </a:pPr>
            <a:r>
              <a:rPr lang="en-US" sz="3000" u="sng" dirty="0">
                <a:solidFill>
                  <a:srgbClr val="E11E1E"/>
                </a:solidFill>
                <a:latin typeface="Open Sans 2 Bold"/>
              </a:rPr>
              <a:t>Note:</a:t>
            </a:r>
            <a:r>
              <a:rPr lang="en-US" sz="3000" dirty="0">
                <a:solidFill>
                  <a:srgbClr val="75787B"/>
                </a:solidFill>
                <a:latin typeface="Open Sans 2"/>
              </a:rPr>
              <a:t> </a:t>
            </a:r>
            <a:r>
              <a:rPr lang="en-US" sz="3000" dirty="0">
                <a:solidFill>
                  <a:srgbClr val="000000"/>
                </a:solidFill>
                <a:latin typeface="Open Sans 2"/>
              </a:rPr>
              <a:t>If you select gross misconduct, the employee will </a:t>
            </a:r>
            <a:r>
              <a:rPr lang="en-US" sz="3000" dirty="0">
                <a:solidFill>
                  <a:srgbClr val="000000"/>
                </a:solidFill>
                <a:latin typeface="Open Sans 2 Bold"/>
              </a:rPr>
              <a:t>NOT </a:t>
            </a:r>
            <a:r>
              <a:rPr lang="en-US" sz="3000" dirty="0">
                <a:solidFill>
                  <a:srgbClr val="000000"/>
                </a:solidFill>
                <a:latin typeface="Open Sans 2"/>
              </a:rPr>
              <a:t>be eligible to receive benefits through COBRA.</a:t>
            </a:r>
          </a:p>
        </p:txBody>
      </p:sp>
      <p:sp>
        <p:nvSpPr>
          <p:cNvPr id="20" name="AutoShape 20"/>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21" name="AutoShape 21"/>
          <p:cNvSpPr/>
          <p:nvPr/>
        </p:nvSpPr>
        <p:spPr>
          <a:xfrm>
            <a:off x="0" y="33338"/>
            <a:ext cx="18561539" cy="0"/>
          </a:xfrm>
          <a:prstGeom prst="line">
            <a:avLst/>
          </a:prstGeom>
          <a:ln w="66675" cap="flat">
            <a:solidFill>
              <a:srgbClr val="75787B"/>
            </a:solidFill>
            <a:prstDash val="solid"/>
            <a:headEnd type="none" w="sm" len="sm"/>
            <a:tailEnd type="none" w="sm" len="sm"/>
          </a:ln>
        </p:spPr>
      </p:sp>
      <p:pic>
        <p:nvPicPr>
          <p:cNvPr id="23" name="Picture 22">
            <a:extLst>
              <a:ext uri="{FF2B5EF4-FFF2-40B4-BE49-F238E27FC236}">
                <a16:creationId xmlns:a16="http://schemas.microsoft.com/office/drawing/2014/main" id="{C22E9A8C-0F23-FA73-4878-812555CA9BCF}"/>
              </a:ext>
            </a:extLst>
          </p:cNvPr>
          <p:cNvPicPr>
            <a:picLocks noChangeAspect="1"/>
          </p:cNvPicPr>
          <p:nvPr/>
        </p:nvPicPr>
        <p:blipFill>
          <a:blip r:embed="rId6"/>
          <a:stretch>
            <a:fillRect/>
          </a:stretch>
        </p:blipFill>
        <p:spPr>
          <a:xfrm>
            <a:off x="12954000" y="3661362"/>
            <a:ext cx="2874432" cy="495592"/>
          </a:xfrm>
          <a:prstGeom prst="rect">
            <a:avLst/>
          </a:prstGeom>
        </p:spPr>
      </p:pic>
      <p:pic>
        <p:nvPicPr>
          <p:cNvPr id="22" name="Picture 21" descr="A black and white sign&#10;&#10;Description automatically generated with low confidence">
            <a:extLst>
              <a:ext uri="{FF2B5EF4-FFF2-40B4-BE49-F238E27FC236}">
                <a16:creationId xmlns:a16="http://schemas.microsoft.com/office/drawing/2014/main" id="{CA49B7FC-72FB-05F4-6DA4-4E73092E6E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36197" y="9316417"/>
            <a:ext cx="1698584" cy="834052"/>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8291" y="2259162"/>
            <a:ext cx="10978563" cy="7013705"/>
            <a:chOff x="47733" y="0"/>
            <a:chExt cx="14638085" cy="9351607"/>
          </a:xfrm>
        </p:grpSpPr>
        <p:sp>
          <p:nvSpPr>
            <p:cNvPr id="3" name="Freeform 3"/>
            <p:cNvSpPr/>
            <p:nvPr/>
          </p:nvSpPr>
          <p:spPr>
            <a:xfrm>
              <a:off x="47733" y="1709537"/>
              <a:ext cx="14385075" cy="7642070"/>
            </a:xfrm>
            <a:custGeom>
              <a:avLst/>
              <a:gdLst/>
              <a:ahLst/>
              <a:cxnLst/>
              <a:rect l="l" t="t" r="r" b="b"/>
              <a:pathLst>
                <a:path w="14385075" h="7642071">
                  <a:moveTo>
                    <a:pt x="0" y="0"/>
                  </a:moveTo>
                  <a:lnTo>
                    <a:pt x="14385075" y="0"/>
                  </a:lnTo>
                  <a:lnTo>
                    <a:pt x="14385075" y="7642070"/>
                  </a:lnTo>
                  <a:lnTo>
                    <a:pt x="0" y="7642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00743" y="0"/>
              <a:ext cx="14385075" cy="7642071"/>
            </a:xfrm>
            <a:custGeom>
              <a:avLst/>
              <a:gdLst/>
              <a:ahLst/>
              <a:cxnLst/>
              <a:rect l="l" t="t" r="r" b="b"/>
              <a:pathLst>
                <a:path w="14385075" h="7642071">
                  <a:moveTo>
                    <a:pt x="0" y="0"/>
                  </a:moveTo>
                  <a:lnTo>
                    <a:pt x="14385075" y="0"/>
                  </a:lnTo>
                  <a:lnTo>
                    <a:pt x="14385075" y="7642071"/>
                  </a:lnTo>
                  <a:lnTo>
                    <a:pt x="0" y="7642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890872" y="1724928"/>
              <a:ext cx="11666294" cy="6997063"/>
              <a:chOff x="0" y="-38100"/>
              <a:chExt cx="2393611" cy="1435609"/>
            </a:xfrm>
          </p:grpSpPr>
          <p:sp>
            <p:nvSpPr>
              <p:cNvPr id="6" name="Freeform 6"/>
              <p:cNvSpPr/>
              <p:nvPr/>
            </p:nvSpPr>
            <p:spPr>
              <a:xfrm>
                <a:off x="0" y="0"/>
                <a:ext cx="2393611" cy="1397509"/>
              </a:xfrm>
              <a:custGeom>
                <a:avLst/>
                <a:gdLst/>
                <a:ahLst/>
                <a:cxnLst/>
                <a:rect l="l" t="t" r="r" b="b"/>
                <a:pathLst>
                  <a:path w="2393611" h="1397509">
                    <a:moveTo>
                      <a:pt x="0" y="0"/>
                    </a:moveTo>
                    <a:lnTo>
                      <a:pt x="2393611" y="0"/>
                    </a:lnTo>
                    <a:lnTo>
                      <a:pt x="2393611" y="1397509"/>
                    </a:lnTo>
                    <a:lnTo>
                      <a:pt x="0" y="1397509"/>
                    </a:lnTo>
                    <a:close/>
                  </a:path>
                </a:pathLst>
              </a:custGeom>
              <a:solidFill>
                <a:srgbClr val="000000">
                  <a:alpha val="0"/>
                </a:srgbClr>
              </a:solidFill>
              <a:ln w="66675" cap="sq">
                <a:solidFill>
                  <a:srgbClr val="D9D9D9"/>
                </a:solidFill>
                <a:prstDash val="solid"/>
                <a:miter/>
              </a:ln>
            </p:spPr>
          </p:sp>
          <p:sp>
            <p:nvSpPr>
              <p:cNvPr id="7" name="TextBox 7"/>
              <p:cNvSpPr txBox="1"/>
              <p:nvPr/>
            </p:nvSpPr>
            <p:spPr>
              <a:xfrm>
                <a:off x="0" y="-38100"/>
                <a:ext cx="2393611" cy="1435609"/>
              </a:xfrm>
              <a:prstGeom prst="rect">
                <a:avLst/>
              </a:prstGeom>
            </p:spPr>
            <p:txBody>
              <a:bodyPr lIns="48908" tIns="48908" rIns="48908" bIns="48908" rtlCol="0" anchor="ctr"/>
              <a:lstStyle/>
              <a:p>
                <a:pPr algn="ctr">
                  <a:lnSpc>
                    <a:spcPts val="3425"/>
                  </a:lnSpc>
                </a:pPr>
                <a:endParaRPr/>
              </a:p>
            </p:txBody>
          </p:sp>
        </p:grpSp>
        <p:sp>
          <p:nvSpPr>
            <p:cNvPr id="8" name="Freeform 8"/>
            <p:cNvSpPr/>
            <p:nvPr/>
          </p:nvSpPr>
          <p:spPr>
            <a:xfrm>
              <a:off x="1325012" y="1616707"/>
              <a:ext cx="2500513" cy="450092"/>
            </a:xfrm>
            <a:custGeom>
              <a:avLst/>
              <a:gdLst/>
              <a:ahLst/>
              <a:cxnLst/>
              <a:rect l="l" t="t" r="r" b="b"/>
              <a:pathLst>
                <a:path w="2500513" h="450092">
                  <a:moveTo>
                    <a:pt x="0" y="0"/>
                  </a:moveTo>
                  <a:lnTo>
                    <a:pt x="2500513" y="0"/>
                  </a:lnTo>
                  <a:lnTo>
                    <a:pt x="2500513" y="450093"/>
                  </a:lnTo>
                  <a:lnTo>
                    <a:pt x="0" y="450093"/>
                  </a:lnTo>
                  <a:lnTo>
                    <a:pt x="0" y="0"/>
                  </a:lnTo>
                  <a:close/>
                </a:path>
              </a:pathLst>
            </a:custGeom>
            <a:blipFill>
              <a:blip r:embed="rId5"/>
              <a:stretch>
                <a:fillRect/>
              </a:stretch>
            </a:blipFill>
          </p:spPr>
        </p:sp>
        <p:sp>
          <p:nvSpPr>
            <p:cNvPr id="9" name="Freeform 9"/>
            <p:cNvSpPr/>
            <p:nvPr/>
          </p:nvSpPr>
          <p:spPr>
            <a:xfrm>
              <a:off x="1325012" y="1560244"/>
              <a:ext cx="12171277" cy="6399920"/>
            </a:xfrm>
            <a:custGeom>
              <a:avLst/>
              <a:gdLst/>
              <a:ahLst/>
              <a:cxnLst/>
              <a:rect l="l" t="t" r="r" b="b"/>
              <a:pathLst>
                <a:path w="12171277" h="6399920">
                  <a:moveTo>
                    <a:pt x="0" y="0"/>
                  </a:moveTo>
                  <a:lnTo>
                    <a:pt x="12171277" y="0"/>
                  </a:lnTo>
                  <a:lnTo>
                    <a:pt x="12171277" y="6399920"/>
                  </a:lnTo>
                  <a:lnTo>
                    <a:pt x="0" y="6399920"/>
                  </a:lnTo>
                  <a:lnTo>
                    <a:pt x="0" y="0"/>
                  </a:lnTo>
                  <a:close/>
                </a:path>
              </a:pathLst>
            </a:custGeom>
            <a:blipFill>
              <a:blip r:embed="rId6"/>
              <a:stretch>
                <a:fillRect l="-1098" t="-3613" r="-1408" b="-3016"/>
              </a:stretch>
            </a:blipFill>
          </p:spPr>
        </p:sp>
        <p:grpSp>
          <p:nvGrpSpPr>
            <p:cNvPr id="10" name="Group 10"/>
            <p:cNvGrpSpPr/>
            <p:nvPr/>
          </p:nvGrpSpPr>
          <p:grpSpPr>
            <a:xfrm>
              <a:off x="1202158" y="1067174"/>
              <a:ext cx="12459391" cy="7121559"/>
              <a:chOff x="-20674" y="-38100"/>
              <a:chExt cx="2096676" cy="1198421"/>
            </a:xfrm>
          </p:grpSpPr>
          <p:sp>
            <p:nvSpPr>
              <p:cNvPr id="11" name="Freeform 11"/>
              <p:cNvSpPr/>
              <p:nvPr/>
            </p:nvSpPr>
            <p:spPr>
              <a:xfrm>
                <a:off x="-20674" y="-1915"/>
                <a:ext cx="2095897" cy="1129563"/>
              </a:xfrm>
              <a:custGeom>
                <a:avLst/>
                <a:gdLst/>
                <a:ahLst/>
                <a:cxnLst/>
                <a:rect l="l" t="t" r="r" b="b"/>
                <a:pathLst>
                  <a:path w="2076002" h="1160321">
                    <a:moveTo>
                      <a:pt x="0" y="0"/>
                    </a:moveTo>
                    <a:lnTo>
                      <a:pt x="2076002" y="0"/>
                    </a:lnTo>
                    <a:lnTo>
                      <a:pt x="2076002" y="1160321"/>
                    </a:lnTo>
                    <a:lnTo>
                      <a:pt x="0" y="1160321"/>
                    </a:lnTo>
                    <a:close/>
                  </a:path>
                </a:pathLst>
              </a:custGeom>
              <a:solidFill>
                <a:srgbClr val="000000">
                  <a:alpha val="0"/>
                </a:srgbClr>
              </a:solidFill>
              <a:ln w="76200" cap="sq">
                <a:solidFill>
                  <a:srgbClr val="000000"/>
                </a:solidFill>
                <a:prstDash val="solid"/>
                <a:miter/>
              </a:ln>
            </p:spPr>
          </p:sp>
          <p:sp>
            <p:nvSpPr>
              <p:cNvPr id="12" name="TextBox 12"/>
              <p:cNvSpPr txBox="1"/>
              <p:nvPr/>
            </p:nvSpPr>
            <p:spPr>
              <a:xfrm>
                <a:off x="0" y="-38100"/>
                <a:ext cx="2076002" cy="1198421"/>
              </a:xfrm>
              <a:prstGeom prst="rect">
                <a:avLst/>
              </a:prstGeom>
            </p:spPr>
            <p:txBody>
              <a:bodyPr lIns="59630" tIns="59630" rIns="59630" bIns="59630" rtlCol="0" anchor="ctr"/>
              <a:lstStyle/>
              <a:p>
                <a:pPr algn="ctr">
                  <a:lnSpc>
                    <a:spcPts val="3425"/>
                  </a:lnSpc>
                </a:pPr>
                <a:endParaRPr/>
              </a:p>
            </p:txBody>
          </p:sp>
        </p:grpSp>
        <p:sp>
          <p:nvSpPr>
            <p:cNvPr id="13" name="Freeform 13"/>
            <p:cNvSpPr/>
            <p:nvPr/>
          </p:nvSpPr>
          <p:spPr>
            <a:xfrm>
              <a:off x="9721824" y="1648743"/>
              <a:ext cx="1382865" cy="418056"/>
            </a:xfrm>
            <a:custGeom>
              <a:avLst/>
              <a:gdLst/>
              <a:ahLst/>
              <a:cxnLst/>
              <a:rect l="l" t="t" r="r" b="b"/>
              <a:pathLst>
                <a:path w="1382865" h="418056">
                  <a:moveTo>
                    <a:pt x="0" y="0"/>
                  </a:moveTo>
                  <a:lnTo>
                    <a:pt x="1382865" y="0"/>
                  </a:lnTo>
                  <a:lnTo>
                    <a:pt x="1382865" y="418057"/>
                  </a:lnTo>
                  <a:lnTo>
                    <a:pt x="0" y="418057"/>
                  </a:lnTo>
                  <a:lnTo>
                    <a:pt x="0" y="0"/>
                  </a:lnTo>
                  <a:close/>
                </a:path>
              </a:pathLst>
            </a:custGeom>
            <a:blipFill>
              <a:blip r:embed="rId5"/>
              <a:stretch>
                <a:fillRect l="-90907" b="-13668"/>
              </a:stretch>
            </a:blipFill>
          </p:spPr>
        </p:sp>
        <p:sp>
          <p:nvSpPr>
            <p:cNvPr id="14" name="Freeform 14"/>
            <p:cNvSpPr/>
            <p:nvPr/>
          </p:nvSpPr>
          <p:spPr>
            <a:xfrm>
              <a:off x="1271483" y="1609893"/>
              <a:ext cx="1938129" cy="418056"/>
            </a:xfrm>
            <a:custGeom>
              <a:avLst/>
              <a:gdLst/>
              <a:ahLst/>
              <a:cxnLst/>
              <a:rect l="l" t="t" r="r" b="b"/>
              <a:pathLst>
                <a:path w="1938130" h="418056">
                  <a:moveTo>
                    <a:pt x="0" y="0"/>
                  </a:moveTo>
                  <a:lnTo>
                    <a:pt x="1938130" y="0"/>
                  </a:lnTo>
                  <a:lnTo>
                    <a:pt x="1938130" y="418057"/>
                  </a:lnTo>
                  <a:lnTo>
                    <a:pt x="0" y="418057"/>
                  </a:lnTo>
                  <a:lnTo>
                    <a:pt x="0" y="0"/>
                  </a:lnTo>
                  <a:close/>
                </a:path>
              </a:pathLst>
            </a:custGeom>
            <a:blipFill>
              <a:blip r:embed="rId5"/>
              <a:stretch>
                <a:fillRect l="-90622" t="-19972" b="-39100"/>
              </a:stretch>
            </a:blipFill>
          </p:spPr>
        </p:sp>
        <p:sp>
          <p:nvSpPr>
            <p:cNvPr id="15" name="Freeform 15"/>
            <p:cNvSpPr/>
            <p:nvPr/>
          </p:nvSpPr>
          <p:spPr>
            <a:xfrm>
              <a:off x="4080866" y="4372731"/>
              <a:ext cx="1123806" cy="265658"/>
            </a:xfrm>
            <a:custGeom>
              <a:avLst/>
              <a:gdLst/>
              <a:ahLst/>
              <a:cxnLst/>
              <a:rect l="l" t="t" r="r" b="b"/>
              <a:pathLst>
                <a:path w="1123806" h="265658">
                  <a:moveTo>
                    <a:pt x="0" y="0"/>
                  </a:moveTo>
                  <a:lnTo>
                    <a:pt x="1123807" y="0"/>
                  </a:lnTo>
                  <a:lnTo>
                    <a:pt x="1123807" y="265658"/>
                  </a:lnTo>
                  <a:lnTo>
                    <a:pt x="0" y="265658"/>
                  </a:lnTo>
                  <a:lnTo>
                    <a:pt x="0" y="0"/>
                  </a:lnTo>
                  <a:close/>
                </a:path>
              </a:pathLst>
            </a:custGeom>
            <a:blipFill>
              <a:blip r:embed="rId7"/>
              <a:stretch>
                <a:fillRect r="-115544" b="-92883"/>
              </a:stretch>
            </a:blipFill>
          </p:spPr>
        </p:sp>
        <p:sp>
          <p:nvSpPr>
            <p:cNvPr id="16" name="Freeform 16"/>
            <p:cNvSpPr/>
            <p:nvPr/>
          </p:nvSpPr>
          <p:spPr>
            <a:xfrm>
              <a:off x="4080866" y="6265797"/>
              <a:ext cx="1929374" cy="354669"/>
            </a:xfrm>
            <a:custGeom>
              <a:avLst/>
              <a:gdLst/>
              <a:ahLst/>
              <a:cxnLst/>
              <a:rect l="l" t="t" r="r" b="b"/>
              <a:pathLst>
                <a:path w="1929374" h="354669">
                  <a:moveTo>
                    <a:pt x="0" y="0"/>
                  </a:moveTo>
                  <a:lnTo>
                    <a:pt x="1929375" y="0"/>
                  </a:lnTo>
                  <a:lnTo>
                    <a:pt x="1929375" y="354669"/>
                  </a:lnTo>
                  <a:lnTo>
                    <a:pt x="0" y="354669"/>
                  </a:lnTo>
                  <a:lnTo>
                    <a:pt x="0" y="0"/>
                  </a:lnTo>
                  <a:close/>
                </a:path>
              </a:pathLst>
            </a:custGeom>
            <a:blipFill>
              <a:blip r:embed="rId8"/>
              <a:stretch>
                <a:fillRect t="-33691" b="-33691"/>
              </a:stretch>
            </a:blipFill>
          </p:spPr>
        </p:sp>
      </p:grpSp>
      <p:grpSp>
        <p:nvGrpSpPr>
          <p:cNvPr id="17" name="Group 17"/>
          <p:cNvGrpSpPr/>
          <p:nvPr/>
        </p:nvGrpSpPr>
        <p:grpSpPr>
          <a:xfrm>
            <a:off x="0" y="0"/>
            <a:ext cx="18288000" cy="2259162"/>
            <a:chOff x="0" y="0"/>
            <a:chExt cx="4816593" cy="595006"/>
          </a:xfrm>
        </p:grpSpPr>
        <p:sp>
          <p:nvSpPr>
            <p:cNvPr id="18" name="Freeform 18"/>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19" name="TextBox 19"/>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24" name="AutoShape 24"/>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25" name="AutoShape 25"/>
          <p:cNvSpPr/>
          <p:nvPr/>
        </p:nvSpPr>
        <p:spPr>
          <a:xfrm>
            <a:off x="0" y="33338"/>
            <a:ext cx="18561539" cy="0"/>
          </a:xfrm>
          <a:prstGeom prst="line">
            <a:avLst/>
          </a:prstGeom>
          <a:ln w="66675" cap="flat">
            <a:solidFill>
              <a:srgbClr val="75787B"/>
            </a:solidFill>
            <a:prstDash val="solid"/>
            <a:headEnd type="none" w="sm" len="sm"/>
            <a:tailEnd type="none" w="sm" len="sm"/>
          </a:ln>
        </p:spPr>
      </p:sp>
      <p:sp>
        <p:nvSpPr>
          <p:cNvPr id="26" name="TextBox 26"/>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Effective Date </a:t>
            </a:r>
          </a:p>
        </p:txBody>
      </p:sp>
      <p:sp>
        <p:nvSpPr>
          <p:cNvPr id="27" name="TextBox 27"/>
          <p:cNvSpPr txBox="1"/>
          <p:nvPr/>
        </p:nvSpPr>
        <p:spPr>
          <a:xfrm>
            <a:off x="10300515" y="2876550"/>
            <a:ext cx="6958785" cy="6381750"/>
          </a:xfrm>
          <a:prstGeom prst="rect">
            <a:avLst/>
          </a:prstGeom>
        </p:spPr>
        <p:txBody>
          <a:bodyPr lIns="0" tIns="0" rIns="0" bIns="0" rtlCol="0" anchor="t">
            <a:spAutoFit/>
          </a:bodyPr>
          <a:lstStyle/>
          <a:p>
            <a:pPr>
              <a:lnSpc>
                <a:spcPts val="4200"/>
              </a:lnSpc>
            </a:pPr>
            <a:r>
              <a:rPr lang="en-US" sz="3000" u="sng" dirty="0">
                <a:solidFill>
                  <a:srgbClr val="000000"/>
                </a:solidFill>
                <a:latin typeface="Open Sans 2 Bold"/>
              </a:rPr>
              <a:t>Enter the effective date</a:t>
            </a:r>
            <a:r>
              <a:rPr lang="en-US" sz="3000" u="sng" dirty="0">
                <a:solidFill>
                  <a:srgbClr val="000000"/>
                </a:solidFill>
                <a:latin typeface="Open Sans 2"/>
              </a:rPr>
              <a:t>:</a:t>
            </a:r>
            <a:r>
              <a:rPr lang="en-US" sz="3000" dirty="0">
                <a:solidFill>
                  <a:srgbClr val="000000"/>
                </a:solidFill>
                <a:latin typeface="Open Sans 2"/>
              </a:rPr>
              <a:t>  This will be the last day of the month prior to benefits ending.</a:t>
            </a:r>
          </a:p>
          <a:p>
            <a:pPr>
              <a:lnSpc>
                <a:spcPts val="4200"/>
              </a:lnSpc>
            </a:pPr>
            <a:endParaRPr lang="en-US" sz="3000" dirty="0">
              <a:solidFill>
                <a:srgbClr val="000000"/>
              </a:solidFill>
              <a:latin typeface="Open Sans 2"/>
            </a:endParaRPr>
          </a:p>
          <a:p>
            <a:pPr>
              <a:lnSpc>
                <a:spcPts val="4200"/>
              </a:lnSpc>
            </a:pPr>
            <a:r>
              <a:rPr lang="en-US" sz="3000" u="sng" dirty="0">
                <a:solidFill>
                  <a:srgbClr val="E11E1E"/>
                </a:solidFill>
                <a:latin typeface="Open Sans 2 Bold"/>
              </a:rPr>
              <a:t>Example:</a:t>
            </a:r>
          </a:p>
          <a:p>
            <a:pPr>
              <a:lnSpc>
                <a:spcPts val="4200"/>
              </a:lnSpc>
            </a:pPr>
            <a:r>
              <a:rPr lang="en-US" sz="3000" dirty="0">
                <a:solidFill>
                  <a:srgbClr val="000000"/>
                </a:solidFill>
                <a:latin typeface="Open Sans 2 Bold"/>
              </a:rPr>
              <a:t>Effective date</a:t>
            </a:r>
            <a:r>
              <a:rPr lang="en-US" sz="3000" dirty="0">
                <a:solidFill>
                  <a:srgbClr val="000000"/>
                </a:solidFill>
                <a:latin typeface="Open Sans 2"/>
              </a:rPr>
              <a:t>: 3/31/2024</a:t>
            </a:r>
          </a:p>
          <a:p>
            <a:pPr>
              <a:lnSpc>
                <a:spcPts val="4200"/>
              </a:lnSpc>
            </a:pPr>
            <a:r>
              <a:rPr lang="en-US" sz="3000" dirty="0">
                <a:solidFill>
                  <a:srgbClr val="000000"/>
                </a:solidFill>
                <a:latin typeface="Open Sans 2 Bold"/>
              </a:rPr>
              <a:t>Coverage end date</a:t>
            </a:r>
            <a:r>
              <a:rPr lang="en-US" sz="3000" dirty="0">
                <a:solidFill>
                  <a:srgbClr val="000000"/>
                </a:solidFill>
                <a:latin typeface="Open Sans 2"/>
              </a:rPr>
              <a:t>: 4/30/2024</a:t>
            </a:r>
          </a:p>
          <a:p>
            <a:pPr>
              <a:lnSpc>
                <a:spcPts val="4200"/>
              </a:lnSpc>
            </a:pPr>
            <a:endParaRPr lang="en-US" sz="3000" dirty="0">
              <a:solidFill>
                <a:srgbClr val="000000"/>
              </a:solidFill>
              <a:latin typeface="Open Sans 2"/>
            </a:endParaRPr>
          </a:p>
          <a:p>
            <a:pPr>
              <a:lnSpc>
                <a:spcPts val="4200"/>
              </a:lnSpc>
            </a:pPr>
            <a:endParaRPr lang="en-US" sz="3000" dirty="0">
              <a:solidFill>
                <a:srgbClr val="000000"/>
              </a:solidFill>
              <a:latin typeface="Open Sans 2"/>
            </a:endParaRPr>
          </a:p>
          <a:p>
            <a:pPr>
              <a:lnSpc>
                <a:spcPts val="4200"/>
              </a:lnSpc>
            </a:pPr>
            <a:r>
              <a:rPr lang="en-US" sz="3000" u="sng" dirty="0">
                <a:solidFill>
                  <a:srgbClr val="E11E1E"/>
                </a:solidFill>
                <a:latin typeface="Open Sans 2 Bold"/>
              </a:rPr>
              <a:t>Note:</a:t>
            </a:r>
            <a:r>
              <a:rPr lang="en-US" sz="3000" dirty="0">
                <a:solidFill>
                  <a:srgbClr val="E11E1E"/>
                </a:solidFill>
                <a:latin typeface="Open Sans 2"/>
              </a:rPr>
              <a:t> </a:t>
            </a:r>
            <a:r>
              <a:rPr lang="en-US" sz="3000" dirty="0">
                <a:solidFill>
                  <a:srgbClr val="000000"/>
                </a:solidFill>
                <a:latin typeface="Open Sans 2"/>
              </a:rPr>
              <a:t>Benefits are </a:t>
            </a:r>
            <a:r>
              <a:rPr lang="en-US" sz="3000" dirty="0">
                <a:solidFill>
                  <a:srgbClr val="000000"/>
                </a:solidFill>
                <a:latin typeface="Open Sans 2 Bold"/>
              </a:rPr>
              <a:t>ALWAYS</a:t>
            </a:r>
            <a:r>
              <a:rPr lang="en-US" sz="3000" dirty="0">
                <a:solidFill>
                  <a:srgbClr val="000000"/>
                </a:solidFill>
                <a:latin typeface="Open Sans 2"/>
              </a:rPr>
              <a:t> terminated at the end of the month.</a:t>
            </a:r>
          </a:p>
          <a:p>
            <a:pPr>
              <a:lnSpc>
                <a:spcPts val="4200"/>
              </a:lnSpc>
            </a:pPr>
            <a:endParaRPr lang="en-US" sz="3000" dirty="0">
              <a:solidFill>
                <a:srgbClr val="000000"/>
              </a:solidFill>
              <a:latin typeface="Open Sans 2"/>
            </a:endParaRPr>
          </a:p>
        </p:txBody>
      </p:sp>
      <p:pic>
        <p:nvPicPr>
          <p:cNvPr id="28" name="Picture 27" descr="A black and white sign&#10;&#10;Description automatically generated with low confidence">
            <a:extLst>
              <a:ext uri="{FF2B5EF4-FFF2-40B4-BE49-F238E27FC236}">
                <a16:creationId xmlns:a16="http://schemas.microsoft.com/office/drawing/2014/main" id="{3CFA9547-B613-44C5-0B3F-58D8B66157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322" y="9373225"/>
            <a:ext cx="1698584" cy="834052"/>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8291" y="2259162"/>
            <a:ext cx="10978563" cy="7013705"/>
            <a:chOff x="47733" y="0"/>
            <a:chExt cx="14638085" cy="9351607"/>
          </a:xfrm>
        </p:grpSpPr>
        <p:sp>
          <p:nvSpPr>
            <p:cNvPr id="3" name="Freeform 3"/>
            <p:cNvSpPr/>
            <p:nvPr/>
          </p:nvSpPr>
          <p:spPr>
            <a:xfrm>
              <a:off x="47733" y="1709537"/>
              <a:ext cx="14385075" cy="7642070"/>
            </a:xfrm>
            <a:custGeom>
              <a:avLst/>
              <a:gdLst/>
              <a:ahLst/>
              <a:cxnLst/>
              <a:rect l="l" t="t" r="r" b="b"/>
              <a:pathLst>
                <a:path w="14385075" h="7642071">
                  <a:moveTo>
                    <a:pt x="0" y="0"/>
                  </a:moveTo>
                  <a:lnTo>
                    <a:pt x="14385075" y="0"/>
                  </a:lnTo>
                  <a:lnTo>
                    <a:pt x="14385075" y="7642070"/>
                  </a:lnTo>
                  <a:lnTo>
                    <a:pt x="0" y="7642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300743" y="0"/>
              <a:ext cx="14385075" cy="7642071"/>
            </a:xfrm>
            <a:custGeom>
              <a:avLst/>
              <a:gdLst/>
              <a:ahLst/>
              <a:cxnLst/>
              <a:rect l="l" t="t" r="r" b="b"/>
              <a:pathLst>
                <a:path w="14385075" h="7642071">
                  <a:moveTo>
                    <a:pt x="0" y="0"/>
                  </a:moveTo>
                  <a:lnTo>
                    <a:pt x="14385075" y="0"/>
                  </a:lnTo>
                  <a:lnTo>
                    <a:pt x="14385075" y="7642071"/>
                  </a:lnTo>
                  <a:lnTo>
                    <a:pt x="0" y="7642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890872" y="1724928"/>
              <a:ext cx="11666294" cy="6997063"/>
              <a:chOff x="0" y="-38100"/>
              <a:chExt cx="2393611" cy="1435609"/>
            </a:xfrm>
          </p:grpSpPr>
          <p:sp>
            <p:nvSpPr>
              <p:cNvPr id="6" name="Freeform 6"/>
              <p:cNvSpPr/>
              <p:nvPr/>
            </p:nvSpPr>
            <p:spPr>
              <a:xfrm>
                <a:off x="0" y="0"/>
                <a:ext cx="2393611" cy="1397509"/>
              </a:xfrm>
              <a:custGeom>
                <a:avLst/>
                <a:gdLst/>
                <a:ahLst/>
                <a:cxnLst/>
                <a:rect l="l" t="t" r="r" b="b"/>
                <a:pathLst>
                  <a:path w="2393611" h="1397509">
                    <a:moveTo>
                      <a:pt x="0" y="0"/>
                    </a:moveTo>
                    <a:lnTo>
                      <a:pt x="2393611" y="0"/>
                    </a:lnTo>
                    <a:lnTo>
                      <a:pt x="2393611" y="1397509"/>
                    </a:lnTo>
                    <a:lnTo>
                      <a:pt x="0" y="1397509"/>
                    </a:lnTo>
                    <a:close/>
                  </a:path>
                </a:pathLst>
              </a:custGeom>
              <a:solidFill>
                <a:srgbClr val="000000">
                  <a:alpha val="0"/>
                </a:srgbClr>
              </a:solidFill>
              <a:ln w="66675" cap="sq">
                <a:solidFill>
                  <a:srgbClr val="D9D9D9"/>
                </a:solidFill>
                <a:prstDash val="solid"/>
                <a:miter/>
              </a:ln>
            </p:spPr>
          </p:sp>
          <p:sp>
            <p:nvSpPr>
              <p:cNvPr id="7" name="TextBox 7"/>
              <p:cNvSpPr txBox="1"/>
              <p:nvPr/>
            </p:nvSpPr>
            <p:spPr>
              <a:xfrm>
                <a:off x="0" y="-38100"/>
                <a:ext cx="2393611" cy="1435609"/>
              </a:xfrm>
              <a:prstGeom prst="rect">
                <a:avLst/>
              </a:prstGeom>
            </p:spPr>
            <p:txBody>
              <a:bodyPr lIns="48908" tIns="48908" rIns="48908" bIns="48908" rtlCol="0" anchor="ctr"/>
              <a:lstStyle/>
              <a:p>
                <a:pPr algn="ctr">
                  <a:lnSpc>
                    <a:spcPts val="3425"/>
                  </a:lnSpc>
                </a:pPr>
                <a:endParaRPr/>
              </a:p>
            </p:txBody>
          </p:sp>
        </p:grpSp>
        <p:sp>
          <p:nvSpPr>
            <p:cNvPr id="8" name="Freeform 8"/>
            <p:cNvSpPr/>
            <p:nvPr/>
          </p:nvSpPr>
          <p:spPr>
            <a:xfrm>
              <a:off x="1325012" y="1616707"/>
              <a:ext cx="2500513" cy="450092"/>
            </a:xfrm>
            <a:custGeom>
              <a:avLst/>
              <a:gdLst/>
              <a:ahLst/>
              <a:cxnLst/>
              <a:rect l="l" t="t" r="r" b="b"/>
              <a:pathLst>
                <a:path w="2500513" h="450092">
                  <a:moveTo>
                    <a:pt x="0" y="0"/>
                  </a:moveTo>
                  <a:lnTo>
                    <a:pt x="2500513" y="0"/>
                  </a:lnTo>
                  <a:lnTo>
                    <a:pt x="2500513" y="450093"/>
                  </a:lnTo>
                  <a:lnTo>
                    <a:pt x="0" y="450093"/>
                  </a:lnTo>
                  <a:lnTo>
                    <a:pt x="0" y="0"/>
                  </a:lnTo>
                  <a:close/>
                </a:path>
              </a:pathLst>
            </a:custGeom>
            <a:blipFill>
              <a:blip r:embed="rId5"/>
              <a:stretch>
                <a:fillRect/>
              </a:stretch>
            </a:blipFill>
          </p:spPr>
        </p:sp>
        <p:sp>
          <p:nvSpPr>
            <p:cNvPr id="9" name="Freeform 9"/>
            <p:cNvSpPr/>
            <p:nvPr/>
          </p:nvSpPr>
          <p:spPr>
            <a:xfrm>
              <a:off x="1325012" y="1560244"/>
              <a:ext cx="12171277" cy="6399920"/>
            </a:xfrm>
            <a:custGeom>
              <a:avLst/>
              <a:gdLst/>
              <a:ahLst/>
              <a:cxnLst/>
              <a:rect l="l" t="t" r="r" b="b"/>
              <a:pathLst>
                <a:path w="12171277" h="6399920">
                  <a:moveTo>
                    <a:pt x="0" y="0"/>
                  </a:moveTo>
                  <a:lnTo>
                    <a:pt x="12171277" y="0"/>
                  </a:lnTo>
                  <a:lnTo>
                    <a:pt x="12171277" y="6399920"/>
                  </a:lnTo>
                  <a:lnTo>
                    <a:pt x="0" y="6399920"/>
                  </a:lnTo>
                  <a:lnTo>
                    <a:pt x="0" y="0"/>
                  </a:lnTo>
                  <a:close/>
                </a:path>
              </a:pathLst>
            </a:custGeom>
            <a:blipFill>
              <a:blip r:embed="rId6"/>
              <a:stretch>
                <a:fillRect l="-1098" t="-3613" r="-1408" b="-3016"/>
              </a:stretch>
            </a:blipFill>
          </p:spPr>
        </p:sp>
        <p:grpSp>
          <p:nvGrpSpPr>
            <p:cNvPr id="10" name="Group 10"/>
            <p:cNvGrpSpPr/>
            <p:nvPr/>
          </p:nvGrpSpPr>
          <p:grpSpPr>
            <a:xfrm>
              <a:off x="1202158" y="1067174"/>
              <a:ext cx="12459391" cy="7121559"/>
              <a:chOff x="-20674" y="-38100"/>
              <a:chExt cx="2096676" cy="1198421"/>
            </a:xfrm>
          </p:grpSpPr>
          <p:sp>
            <p:nvSpPr>
              <p:cNvPr id="11" name="Freeform 11"/>
              <p:cNvSpPr/>
              <p:nvPr/>
            </p:nvSpPr>
            <p:spPr>
              <a:xfrm>
                <a:off x="-20674" y="-1915"/>
                <a:ext cx="2095897" cy="1129563"/>
              </a:xfrm>
              <a:custGeom>
                <a:avLst/>
                <a:gdLst/>
                <a:ahLst/>
                <a:cxnLst/>
                <a:rect l="l" t="t" r="r" b="b"/>
                <a:pathLst>
                  <a:path w="2076002" h="1160321">
                    <a:moveTo>
                      <a:pt x="0" y="0"/>
                    </a:moveTo>
                    <a:lnTo>
                      <a:pt x="2076002" y="0"/>
                    </a:lnTo>
                    <a:lnTo>
                      <a:pt x="2076002" y="1160321"/>
                    </a:lnTo>
                    <a:lnTo>
                      <a:pt x="0" y="1160321"/>
                    </a:lnTo>
                    <a:close/>
                  </a:path>
                </a:pathLst>
              </a:custGeom>
              <a:solidFill>
                <a:srgbClr val="000000">
                  <a:alpha val="0"/>
                </a:srgbClr>
              </a:solidFill>
              <a:ln w="76200" cap="sq">
                <a:solidFill>
                  <a:srgbClr val="000000"/>
                </a:solidFill>
                <a:prstDash val="solid"/>
                <a:miter/>
              </a:ln>
            </p:spPr>
          </p:sp>
          <p:sp>
            <p:nvSpPr>
              <p:cNvPr id="12" name="TextBox 12"/>
              <p:cNvSpPr txBox="1"/>
              <p:nvPr/>
            </p:nvSpPr>
            <p:spPr>
              <a:xfrm>
                <a:off x="0" y="-38100"/>
                <a:ext cx="2076002" cy="1198421"/>
              </a:xfrm>
              <a:prstGeom prst="rect">
                <a:avLst/>
              </a:prstGeom>
            </p:spPr>
            <p:txBody>
              <a:bodyPr lIns="59630" tIns="59630" rIns="59630" bIns="59630" rtlCol="0" anchor="ctr"/>
              <a:lstStyle/>
              <a:p>
                <a:pPr algn="ctr">
                  <a:lnSpc>
                    <a:spcPts val="3425"/>
                  </a:lnSpc>
                </a:pPr>
                <a:endParaRPr/>
              </a:p>
            </p:txBody>
          </p:sp>
        </p:grpSp>
        <p:sp>
          <p:nvSpPr>
            <p:cNvPr id="13" name="Freeform 13"/>
            <p:cNvSpPr/>
            <p:nvPr/>
          </p:nvSpPr>
          <p:spPr>
            <a:xfrm>
              <a:off x="9721824" y="1648743"/>
              <a:ext cx="1382865" cy="418056"/>
            </a:xfrm>
            <a:custGeom>
              <a:avLst/>
              <a:gdLst/>
              <a:ahLst/>
              <a:cxnLst/>
              <a:rect l="l" t="t" r="r" b="b"/>
              <a:pathLst>
                <a:path w="1382865" h="418056">
                  <a:moveTo>
                    <a:pt x="0" y="0"/>
                  </a:moveTo>
                  <a:lnTo>
                    <a:pt x="1382865" y="0"/>
                  </a:lnTo>
                  <a:lnTo>
                    <a:pt x="1382865" y="418057"/>
                  </a:lnTo>
                  <a:lnTo>
                    <a:pt x="0" y="418057"/>
                  </a:lnTo>
                  <a:lnTo>
                    <a:pt x="0" y="0"/>
                  </a:lnTo>
                  <a:close/>
                </a:path>
              </a:pathLst>
            </a:custGeom>
            <a:blipFill>
              <a:blip r:embed="rId5"/>
              <a:stretch>
                <a:fillRect l="-90907" b="-13668"/>
              </a:stretch>
            </a:blipFill>
          </p:spPr>
        </p:sp>
        <p:sp>
          <p:nvSpPr>
            <p:cNvPr id="14" name="Freeform 14"/>
            <p:cNvSpPr/>
            <p:nvPr/>
          </p:nvSpPr>
          <p:spPr>
            <a:xfrm>
              <a:off x="1271483" y="1609893"/>
              <a:ext cx="1938129" cy="418056"/>
            </a:xfrm>
            <a:custGeom>
              <a:avLst/>
              <a:gdLst/>
              <a:ahLst/>
              <a:cxnLst/>
              <a:rect l="l" t="t" r="r" b="b"/>
              <a:pathLst>
                <a:path w="1938130" h="418056">
                  <a:moveTo>
                    <a:pt x="0" y="0"/>
                  </a:moveTo>
                  <a:lnTo>
                    <a:pt x="1938130" y="0"/>
                  </a:lnTo>
                  <a:lnTo>
                    <a:pt x="1938130" y="418057"/>
                  </a:lnTo>
                  <a:lnTo>
                    <a:pt x="0" y="418057"/>
                  </a:lnTo>
                  <a:lnTo>
                    <a:pt x="0" y="0"/>
                  </a:lnTo>
                  <a:close/>
                </a:path>
              </a:pathLst>
            </a:custGeom>
            <a:blipFill>
              <a:blip r:embed="rId5"/>
              <a:stretch>
                <a:fillRect l="-90622" t="-19972" b="-39100"/>
              </a:stretch>
            </a:blipFill>
          </p:spPr>
        </p:sp>
        <p:sp>
          <p:nvSpPr>
            <p:cNvPr id="15" name="Freeform 15"/>
            <p:cNvSpPr/>
            <p:nvPr/>
          </p:nvSpPr>
          <p:spPr>
            <a:xfrm>
              <a:off x="4080866" y="4372731"/>
              <a:ext cx="1123806" cy="265658"/>
            </a:xfrm>
            <a:custGeom>
              <a:avLst/>
              <a:gdLst/>
              <a:ahLst/>
              <a:cxnLst/>
              <a:rect l="l" t="t" r="r" b="b"/>
              <a:pathLst>
                <a:path w="1123806" h="265658">
                  <a:moveTo>
                    <a:pt x="0" y="0"/>
                  </a:moveTo>
                  <a:lnTo>
                    <a:pt x="1123807" y="0"/>
                  </a:lnTo>
                  <a:lnTo>
                    <a:pt x="1123807" y="265658"/>
                  </a:lnTo>
                  <a:lnTo>
                    <a:pt x="0" y="265658"/>
                  </a:lnTo>
                  <a:lnTo>
                    <a:pt x="0" y="0"/>
                  </a:lnTo>
                  <a:close/>
                </a:path>
              </a:pathLst>
            </a:custGeom>
            <a:blipFill>
              <a:blip r:embed="rId7"/>
              <a:stretch>
                <a:fillRect r="-115544" b="-92883"/>
              </a:stretch>
            </a:blipFill>
          </p:spPr>
        </p:sp>
        <p:sp>
          <p:nvSpPr>
            <p:cNvPr id="16" name="Freeform 16"/>
            <p:cNvSpPr/>
            <p:nvPr/>
          </p:nvSpPr>
          <p:spPr>
            <a:xfrm>
              <a:off x="4080866" y="6265797"/>
              <a:ext cx="1929374" cy="354669"/>
            </a:xfrm>
            <a:custGeom>
              <a:avLst/>
              <a:gdLst/>
              <a:ahLst/>
              <a:cxnLst/>
              <a:rect l="l" t="t" r="r" b="b"/>
              <a:pathLst>
                <a:path w="1929374" h="354669">
                  <a:moveTo>
                    <a:pt x="0" y="0"/>
                  </a:moveTo>
                  <a:lnTo>
                    <a:pt x="1929375" y="0"/>
                  </a:lnTo>
                  <a:lnTo>
                    <a:pt x="1929375" y="354669"/>
                  </a:lnTo>
                  <a:lnTo>
                    <a:pt x="0" y="354669"/>
                  </a:lnTo>
                  <a:lnTo>
                    <a:pt x="0" y="0"/>
                  </a:lnTo>
                  <a:close/>
                </a:path>
              </a:pathLst>
            </a:custGeom>
            <a:blipFill>
              <a:blip r:embed="rId8"/>
              <a:stretch>
                <a:fillRect t="-33691" b="-33691"/>
              </a:stretch>
            </a:blipFill>
          </p:spPr>
        </p:sp>
      </p:grpSp>
      <p:grpSp>
        <p:nvGrpSpPr>
          <p:cNvPr id="17" name="Group 17"/>
          <p:cNvGrpSpPr/>
          <p:nvPr/>
        </p:nvGrpSpPr>
        <p:grpSpPr>
          <a:xfrm>
            <a:off x="0" y="0"/>
            <a:ext cx="18288000" cy="2259162"/>
            <a:chOff x="0" y="0"/>
            <a:chExt cx="4816593" cy="595006"/>
          </a:xfrm>
        </p:grpSpPr>
        <p:sp>
          <p:nvSpPr>
            <p:cNvPr id="18" name="Freeform 18"/>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19" name="TextBox 19"/>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24" name="AutoShape 24"/>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25" name="AutoShape 25"/>
          <p:cNvSpPr/>
          <p:nvPr/>
        </p:nvSpPr>
        <p:spPr>
          <a:xfrm>
            <a:off x="0" y="33338"/>
            <a:ext cx="18561539" cy="0"/>
          </a:xfrm>
          <a:prstGeom prst="line">
            <a:avLst/>
          </a:prstGeom>
          <a:ln w="66675" cap="flat">
            <a:solidFill>
              <a:srgbClr val="75787B"/>
            </a:solidFill>
            <a:prstDash val="solid"/>
            <a:headEnd type="none" w="sm" len="sm"/>
            <a:tailEnd type="none" w="sm" len="sm"/>
          </a:ln>
        </p:spPr>
      </p:sp>
      <p:sp>
        <p:nvSpPr>
          <p:cNvPr id="29" name="TextBox 26">
            <a:extLst>
              <a:ext uri="{FF2B5EF4-FFF2-40B4-BE49-F238E27FC236}">
                <a16:creationId xmlns:a16="http://schemas.microsoft.com/office/drawing/2014/main" id="{AEB185ED-88E6-2D7D-B9F3-568629085E32}"/>
              </a:ext>
            </a:extLst>
          </p:cNvPr>
          <p:cNvSpPr txBox="1"/>
          <p:nvPr/>
        </p:nvSpPr>
        <p:spPr>
          <a:xfrm>
            <a:off x="787175" y="600943"/>
            <a:ext cx="16713650"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Effective Date and Coverage End Date </a:t>
            </a:r>
          </a:p>
        </p:txBody>
      </p:sp>
      <p:sp>
        <p:nvSpPr>
          <p:cNvPr id="30" name="TextBox 27">
            <a:extLst>
              <a:ext uri="{FF2B5EF4-FFF2-40B4-BE49-F238E27FC236}">
                <a16:creationId xmlns:a16="http://schemas.microsoft.com/office/drawing/2014/main" id="{C2F7E51A-C88A-1C5F-C6C4-DDFA7A9C2AA6}"/>
              </a:ext>
            </a:extLst>
          </p:cNvPr>
          <p:cNvSpPr txBox="1"/>
          <p:nvPr/>
        </p:nvSpPr>
        <p:spPr>
          <a:xfrm>
            <a:off x="10300515" y="2636609"/>
            <a:ext cx="6958785" cy="6966587"/>
          </a:xfrm>
          <a:prstGeom prst="rect">
            <a:avLst/>
          </a:prstGeom>
        </p:spPr>
        <p:txBody>
          <a:bodyPr lIns="0" tIns="0" rIns="0" bIns="0" rtlCol="0" anchor="t">
            <a:spAutoFit/>
          </a:bodyPr>
          <a:lstStyle/>
          <a:p>
            <a:pPr>
              <a:lnSpc>
                <a:spcPts val="4200"/>
              </a:lnSpc>
            </a:pPr>
            <a:r>
              <a:rPr lang="en-US" sz="3000" dirty="0">
                <a:solidFill>
                  <a:srgbClr val="000000"/>
                </a:solidFill>
                <a:latin typeface="Open Sans 2"/>
              </a:rPr>
              <a:t>Select </a:t>
            </a:r>
            <a:r>
              <a:rPr lang="en-US" sz="3000" dirty="0">
                <a:solidFill>
                  <a:srgbClr val="000000"/>
                </a:solidFill>
                <a:latin typeface="Open Sans 2 Bold"/>
              </a:rPr>
              <a:t>Effective Date</a:t>
            </a:r>
            <a:r>
              <a:rPr lang="en-US" sz="3000" dirty="0">
                <a:solidFill>
                  <a:srgbClr val="000000"/>
                </a:solidFill>
                <a:latin typeface="Open Sans 2"/>
              </a:rPr>
              <a:t> or </a:t>
            </a:r>
            <a:r>
              <a:rPr lang="en-US" sz="3000" dirty="0">
                <a:solidFill>
                  <a:srgbClr val="000000"/>
                </a:solidFill>
                <a:latin typeface="Open Sans 2 Bold"/>
              </a:rPr>
              <a:t>Coverage End Date</a:t>
            </a:r>
            <a:r>
              <a:rPr lang="en-US" sz="3000" dirty="0">
                <a:solidFill>
                  <a:srgbClr val="000000"/>
                </a:solidFill>
                <a:latin typeface="Open Sans 2"/>
              </a:rPr>
              <a:t>. The other field will populate the corresponding date to ensure the date is entered correctly.</a:t>
            </a:r>
          </a:p>
          <a:p>
            <a:pPr>
              <a:lnSpc>
                <a:spcPts val="4200"/>
              </a:lnSpc>
            </a:pPr>
            <a:endParaRPr lang="en-US" sz="3000" dirty="0">
              <a:solidFill>
                <a:srgbClr val="000000"/>
              </a:solidFill>
              <a:latin typeface="Open Sans 2"/>
            </a:endParaRPr>
          </a:p>
          <a:p>
            <a:pPr>
              <a:lnSpc>
                <a:spcPts val="4200"/>
              </a:lnSpc>
            </a:pPr>
            <a:r>
              <a:rPr lang="en-US" sz="3000" u="sng" dirty="0">
                <a:solidFill>
                  <a:srgbClr val="E11E1E"/>
                </a:solidFill>
                <a:latin typeface="Open Sans 2 Bold"/>
              </a:rPr>
              <a:t>Example:</a:t>
            </a:r>
          </a:p>
          <a:p>
            <a:pPr>
              <a:lnSpc>
                <a:spcPts val="4200"/>
              </a:lnSpc>
            </a:pPr>
            <a:r>
              <a:rPr lang="en-US" sz="3000" dirty="0">
                <a:solidFill>
                  <a:srgbClr val="000000"/>
                </a:solidFill>
                <a:latin typeface="Open Sans 2"/>
              </a:rPr>
              <a:t>If you enter 3/31/2024 in the effective field, the coverage end date field will show 4/30/2024 or vice versa.</a:t>
            </a:r>
          </a:p>
          <a:p>
            <a:pPr>
              <a:lnSpc>
                <a:spcPts val="4200"/>
              </a:lnSpc>
            </a:pPr>
            <a:endParaRPr lang="en-US" sz="3000" dirty="0">
              <a:solidFill>
                <a:srgbClr val="000000"/>
              </a:solidFill>
              <a:latin typeface="Open Sans 2"/>
            </a:endParaRPr>
          </a:p>
          <a:p>
            <a:pPr>
              <a:lnSpc>
                <a:spcPts val="4200"/>
              </a:lnSpc>
            </a:pPr>
            <a:r>
              <a:rPr lang="en-US" sz="3000" u="sng" dirty="0">
                <a:solidFill>
                  <a:srgbClr val="E11E1E"/>
                </a:solidFill>
                <a:latin typeface="Open Sans 2 Bold"/>
              </a:rPr>
              <a:t>Note:</a:t>
            </a:r>
            <a:r>
              <a:rPr lang="en-US" sz="3000" dirty="0">
                <a:solidFill>
                  <a:srgbClr val="E11E1E"/>
                </a:solidFill>
                <a:latin typeface="Open Sans 2"/>
              </a:rPr>
              <a:t> </a:t>
            </a:r>
            <a:r>
              <a:rPr lang="en-US" sz="3000" dirty="0">
                <a:solidFill>
                  <a:srgbClr val="000000"/>
                </a:solidFill>
                <a:latin typeface="Open Sans 2"/>
              </a:rPr>
              <a:t>Benefits are </a:t>
            </a:r>
            <a:r>
              <a:rPr lang="en-US" sz="3000" dirty="0">
                <a:solidFill>
                  <a:srgbClr val="000000"/>
                </a:solidFill>
                <a:latin typeface="Open Sans 2 Bold"/>
              </a:rPr>
              <a:t>ALWAYS</a:t>
            </a:r>
            <a:r>
              <a:rPr lang="en-US" sz="3000" dirty="0">
                <a:solidFill>
                  <a:srgbClr val="000000"/>
                </a:solidFill>
                <a:latin typeface="Open Sans 2"/>
              </a:rPr>
              <a:t> terminated at the end of the month.</a:t>
            </a:r>
          </a:p>
          <a:p>
            <a:pPr>
              <a:lnSpc>
                <a:spcPts val="4200"/>
              </a:lnSpc>
            </a:pPr>
            <a:endParaRPr lang="en-US" sz="3000" dirty="0">
              <a:solidFill>
                <a:srgbClr val="000000"/>
              </a:solidFill>
              <a:latin typeface="Open Sans 2"/>
            </a:endParaRPr>
          </a:p>
        </p:txBody>
      </p:sp>
      <p:pic>
        <p:nvPicPr>
          <p:cNvPr id="26" name="Picture 25" descr="A black and white sign&#10;&#10;Description automatically generated with low confidence">
            <a:extLst>
              <a:ext uri="{FF2B5EF4-FFF2-40B4-BE49-F238E27FC236}">
                <a16:creationId xmlns:a16="http://schemas.microsoft.com/office/drawing/2014/main" id="{577D2742-2308-AE12-8C89-26EC5FFACC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322" y="9373225"/>
            <a:ext cx="1698584" cy="834052"/>
          </a:xfrm>
          <a:prstGeom prst="rect">
            <a:avLst/>
          </a:prstGeom>
        </p:spPr>
      </p:pic>
    </p:spTree>
    <p:custDataLst>
      <p:tags r:id="rId1"/>
    </p:custDataLst>
    <p:extLst>
      <p:ext uri="{BB962C8B-B14F-4D97-AF65-F5344CB8AC3E}">
        <p14:creationId xmlns:p14="http://schemas.microsoft.com/office/powerpoint/2010/main" val="3812889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54600"/>
            <a:ext cx="9529540" cy="5062568"/>
          </a:xfrm>
          <a:custGeom>
            <a:avLst/>
            <a:gdLst/>
            <a:ahLst/>
            <a:cxnLst/>
            <a:rect l="l" t="t" r="r" b="b"/>
            <a:pathLst>
              <a:path w="9529540" h="5062568">
                <a:moveTo>
                  <a:pt x="0" y="0"/>
                </a:moveTo>
                <a:lnTo>
                  <a:pt x="9529540" y="0"/>
                </a:lnTo>
                <a:lnTo>
                  <a:pt x="9529540" y="5062568"/>
                </a:lnTo>
                <a:lnTo>
                  <a:pt x="0" y="5062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448287" y="3115509"/>
            <a:ext cx="727859" cy="220040"/>
          </a:xfrm>
          <a:custGeom>
            <a:avLst/>
            <a:gdLst/>
            <a:ahLst/>
            <a:cxnLst/>
            <a:rect l="l" t="t" r="r" b="b"/>
            <a:pathLst>
              <a:path w="727859" h="220040">
                <a:moveTo>
                  <a:pt x="0" y="0"/>
                </a:moveTo>
                <a:lnTo>
                  <a:pt x="727859" y="0"/>
                </a:lnTo>
                <a:lnTo>
                  <a:pt x="727859" y="220041"/>
                </a:lnTo>
                <a:lnTo>
                  <a:pt x="0" y="220041"/>
                </a:lnTo>
                <a:lnTo>
                  <a:pt x="0" y="0"/>
                </a:lnTo>
                <a:close/>
              </a:path>
            </a:pathLst>
          </a:custGeom>
          <a:blipFill>
            <a:blip r:embed="rId5"/>
            <a:stretch>
              <a:fillRect l="-90907" b="-13668"/>
            </a:stretch>
          </a:blipFill>
        </p:spPr>
      </p:sp>
      <p:sp>
        <p:nvSpPr>
          <p:cNvPr id="4" name="Freeform 4"/>
          <p:cNvSpPr/>
          <p:nvPr/>
        </p:nvSpPr>
        <p:spPr>
          <a:xfrm>
            <a:off x="307759" y="5839666"/>
            <a:ext cx="8529200" cy="4531138"/>
          </a:xfrm>
          <a:custGeom>
            <a:avLst/>
            <a:gdLst/>
            <a:ahLst/>
            <a:cxnLst/>
            <a:rect l="l" t="t" r="r" b="b"/>
            <a:pathLst>
              <a:path w="8529200" h="4531138">
                <a:moveTo>
                  <a:pt x="0" y="0"/>
                </a:moveTo>
                <a:lnTo>
                  <a:pt x="8529200" y="0"/>
                </a:lnTo>
                <a:lnTo>
                  <a:pt x="8529200" y="4531138"/>
                </a:lnTo>
                <a:lnTo>
                  <a:pt x="0" y="45311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14414" y="2801107"/>
            <a:ext cx="1458797" cy="262583"/>
          </a:xfrm>
          <a:custGeom>
            <a:avLst/>
            <a:gdLst/>
            <a:ahLst/>
            <a:cxnLst/>
            <a:rect l="l" t="t" r="r" b="b"/>
            <a:pathLst>
              <a:path w="1458797" h="262583">
                <a:moveTo>
                  <a:pt x="0" y="0"/>
                </a:moveTo>
                <a:lnTo>
                  <a:pt x="1458797" y="0"/>
                </a:lnTo>
                <a:lnTo>
                  <a:pt x="1458797" y="262584"/>
                </a:lnTo>
                <a:lnTo>
                  <a:pt x="0" y="262584"/>
                </a:lnTo>
                <a:lnTo>
                  <a:pt x="0" y="0"/>
                </a:lnTo>
                <a:close/>
              </a:path>
            </a:pathLst>
          </a:custGeom>
          <a:blipFill>
            <a:blip r:embed="rId5"/>
            <a:stretch>
              <a:fillRect/>
            </a:stretch>
          </a:blipFill>
        </p:spPr>
      </p:sp>
      <p:sp>
        <p:nvSpPr>
          <p:cNvPr id="6" name="Freeform 6"/>
          <p:cNvSpPr/>
          <p:nvPr/>
        </p:nvSpPr>
        <p:spPr>
          <a:xfrm>
            <a:off x="1214414" y="2768167"/>
            <a:ext cx="7100712" cy="3733708"/>
          </a:xfrm>
          <a:custGeom>
            <a:avLst/>
            <a:gdLst/>
            <a:ahLst/>
            <a:cxnLst/>
            <a:rect l="l" t="t" r="r" b="b"/>
            <a:pathLst>
              <a:path w="7100712" h="3733708">
                <a:moveTo>
                  <a:pt x="0" y="0"/>
                </a:moveTo>
                <a:lnTo>
                  <a:pt x="7100712" y="0"/>
                </a:lnTo>
                <a:lnTo>
                  <a:pt x="7100712" y="3733707"/>
                </a:lnTo>
                <a:lnTo>
                  <a:pt x="0" y="3733707"/>
                </a:lnTo>
                <a:lnTo>
                  <a:pt x="0" y="0"/>
                </a:lnTo>
                <a:close/>
              </a:path>
            </a:pathLst>
          </a:custGeom>
          <a:blipFill>
            <a:blip r:embed="rId6"/>
            <a:stretch>
              <a:fillRect l="-1098" t="-3613" r="-1408" b="-3016"/>
            </a:stretch>
          </a:blipFill>
        </p:spPr>
      </p:sp>
      <p:sp>
        <p:nvSpPr>
          <p:cNvPr id="7" name="Freeform 7"/>
          <p:cNvSpPr/>
          <p:nvPr/>
        </p:nvSpPr>
        <p:spPr>
          <a:xfrm>
            <a:off x="1217607" y="2768167"/>
            <a:ext cx="1130703" cy="243894"/>
          </a:xfrm>
          <a:custGeom>
            <a:avLst/>
            <a:gdLst/>
            <a:ahLst/>
            <a:cxnLst/>
            <a:rect l="l" t="t" r="r" b="b"/>
            <a:pathLst>
              <a:path w="1130703" h="243894">
                <a:moveTo>
                  <a:pt x="0" y="0"/>
                </a:moveTo>
                <a:lnTo>
                  <a:pt x="1130704" y="0"/>
                </a:lnTo>
                <a:lnTo>
                  <a:pt x="1130704" y="243893"/>
                </a:lnTo>
                <a:lnTo>
                  <a:pt x="0" y="243893"/>
                </a:lnTo>
                <a:lnTo>
                  <a:pt x="0" y="0"/>
                </a:lnTo>
                <a:close/>
              </a:path>
            </a:pathLst>
          </a:custGeom>
          <a:blipFill>
            <a:blip r:embed="rId5"/>
            <a:stretch>
              <a:fillRect l="-90622" t="-19972" b="-39100"/>
            </a:stretch>
          </a:blipFill>
        </p:spPr>
      </p:sp>
      <p:sp>
        <p:nvSpPr>
          <p:cNvPr id="8" name="Freeform 8"/>
          <p:cNvSpPr/>
          <p:nvPr/>
        </p:nvSpPr>
        <p:spPr>
          <a:xfrm>
            <a:off x="1214414" y="6501874"/>
            <a:ext cx="6804298" cy="2944701"/>
          </a:xfrm>
          <a:custGeom>
            <a:avLst/>
            <a:gdLst/>
            <a:ahLst/>
            <a:cxnLst/>
            <a:rect l="l" t="t" r="r" b="b"/>
            <a:pathLst>
              <a:path w="6804298" h="2944701">
                <a:moveTo>
                  <a:pt x="0" y="0"/>
                </a:moveTo>
                <a:lnTo>
                  <a:pt x="6804298" y="0"/>
                </a:lnTo>
                <a:lnTo>
                  <a:pt x="6804298" y="2944702"/>
                </a:lnTo>
                <a:lnTo>
                  <a:pt x="0" y="2944702"/>
                </a:lnTo>
                <a:lnTo>
                  <a:pt x="0" y="0"/>
                </a:lnTo>
                <a:close/>
              </a:path>
            </a:pathLst>
          </a:custGeom>
          <a:blipFill>
            <a:blip r:embed="rId7"/>
            <a:stretch>
              <a:fillRect t="-940" b="-940"/>
            </a:stretch>
          </a:blipFill>
        </p:spPr>
      </p:sp>
      <p:grpSp>
        <p:nvGrpSpPr>
          <p:cNvPr id="9" name="Group 9"/>
          <p:cNvGrpSpPr/>
          <p:nvPr/>
        </p:nvGrpSpPr>
        <p:grpSpPr>
          <a:xfrm>
            <a:off x="0" y="0"/>
            <a:ext cx="18288000" cy="2259162"/>
            <a:chOff x="0" y="0"/>
            <a:chExt cx="4816593" cy="595006"/>
          </a:xfrm>
        </p:grpSpPr>
        <p:sp>
          <p:nvSpPr>
            <p:cNvPr id="10" name="Freeform 10"/>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11" name="TextBox 11"/>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17" name="AutoShape 17"/>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18" name="AutoShape 18"/>
          <p:cNvSpPr/>
          <p:nvPr/>
        </p:nvSpPr>
        <p:spPr>
          <a:xfrm>
            <a:off x="0" y="33338"/>
            <a:ext cx="18561539" cy="0"/>
          </a:xfrm>
          <a:prstGeom prst="line">
            <a:avLst/>
          </a:prstGeom>
          <a:ln w="66675" cap="flat">
            <a:solidFill>
              <a:srgbClr val="75787B"/>
            </a:solidFill>
            <a:prstDash val="solid"/>
            <a:headEnd type="none" w="sm" len="sm"/>
            <a:tailEnd type="none" w="sm" len="sm"/>
          </a:ln>
        </p:spPr>
      </p:sp>
      <p:grpSp>
        <p:nvGrpSpPr>
          <p:cNvPr id="19" name="Group 19"/>
          <p:cNvGrpSpPr/>
          <p:nvPr/>
        </p:nvGrpSpPr>
        <p:grpSpPr>
          <a:xfrm>
            <a:off x="993778" y="2694190"/>
            <a:ext cx="7859145" cy="6887293"/>
            <a:chOff x="0" y="0"/>
            <a:chExt cx="10478861" cy="9183057"/>
          </a:xfrm>
        </p:grpSpPr>
        <p:grpSp>
          <p:nvGrpSpPr>
            <p:cNvPr id="20" name="Group 20"/>
            <p:cNvGrpSpPr/>
            <p:nvPr/>
          </p:nvGrpSpPr>
          <p:grpSpPr>
            <a:xfrm>
              <a:off x="0" y="0"/>
              <a:ext cx="10478861" cy="9183057"/>
              <a:chOff x="0" y="0"/>
              <a:chExt cx="1361189" cy="1192866"/>
            </a:xfrm>
          </p:grpSpPr>
          <p:sp>
            <p:nvSpPr>
              <p:cNvPr id="21" name="Freeform 21"/>
              <p:cNvSpPr/>
              <p:nvPr/>
            </p:nvSpPr>
            <p:spPr>
              <a:xfrm>
                <a:off x="0" y="0"/>
                <a:ext cx="1361189" cy="1192866"/>
              </a:xfrm>
              <a:custGeom>
                <a:avLst/>
                <a:gdLst/>
                <a:ahLst/>
                <a:cxnLst/>
                <a:rect l="l" t="t" r="r" b="b"/>
                <a:pathLst>
                  <a:path w="1361189" h="1192866">
                    <a:moveTo>
                      <a:pt x="0" y="0"/>
                    </a:moveTo>
                    <a:lnTo>
                      <a:pt x="1361189" y="0"/>
                    </a:lnTo>
                    <a:lnTo>
                      <a:pt x="1361189" y="1192866"/>
                    </a:lnTo>
                    <a:lnTo>
                      <a:pt x="0" y="1192866"/>
                    </a:lnTo>
                    <a:close/>
                  </a:path>
                </a:pathLst>
              </a:custGeom>
              <a:solidFill>
                <a:srgbClr val="000000">
                  <a:alpha val="0"/>
                </a:srgbClr>
              </a:solidFill>
              <a:ln w="76200" cap="sq">
                <a:solidFill>
                  <a:srgbClr val="75787B"/>
                </a:solidFill>
                <a:prstDash val="solid"/>
                <a:miter/>
              </a:ln>
            </p:spPr>
          </p:sp>
          <p:sp>
            <p:nvSpPr>
              <p:cNvPr id="22" name="TextBox 22"/>
              <p:cNvSpPr txBox="1"/>
              <p:nvPr/>
            </p:nvSpPr>
            <p:spPr>
              <a:xfrm>
                <a:off x="0" y="-38100"/>
                <a:ext cx="1361189" cy="1230966"/>
              </a:xfrm>
              <a:prstGeom prst="rect">
                <a:avLst/>
              </a:prstGeom>
            </p:spPr>
            <p:txBody>
              <a:bodyPr lIns="77249" tIns="77249" rIns="77249" bIns="77249" rtlCol="0" anchor="ctr"/>
              <a:lstStyle/>
              <a:p>
                <a:pPr algn="ctr">
                  <a:lnSpc>
                    <a:spcPts val="3425"/>
                  </a:lnSpc>
                </a:pPr>
                <a:endParaRPr/>
              </a:p>
            </p:txBody>
          </p:sp>
        </p:grpSp>
        <p:sp>
          <p:nvSpPr>
            <p:cNvPr id="23" name="Freeform 23"/>
            <p:cNvSpPr/>
            <p:nvPr/>
          </p:nvSpPr>
          <p:spPr>
            <a:xfrm>
              <a:off x="2422948" y="2296513"/>
              <a:ext cx="874193" cy="231453"/>
            </a:xfrm>
            <a:custGeom>
              <a:avLst/>
              <a:gdLst/>
              <a:ahLst/>
              <a:cxnLst/>
              <a:rect l="l" t="t" r="r" b="b"/>
              <a:pathLst>
                <a:path w="874193" h="231453">
                  <a:moveTo>
                    <a:pt x="0" y="0"/>
                  </a:moveTo>
                  <a:lnTo>
                    <a:pt x="874193" y="0"/>
                  </a:lnTo>
                  <a:lnTo>
                    <a:pt x="874193" y="231453"/>
                  </a:lnTo>
                  <a:lnTo>
                    <a:pt x="0" y="231453"/>
                  </a:lnTo>
                  <a:lnTo>
                    <a:pt x="0" y="0"/>
                  </a:lnTo>
                  <a:close/>
                </a:path>
              </a:pathLst>
            </a:custGeom>
            <a:blipFill>
              <a:blip r:embed="rId8"/>
              <a:stretch>
                <a:fillRect r="-13259"/>
              </a:stretch>
            </a:blipFill>
          </p:spPr>
        </p:sp>
        <p:sp>
          <p:nvSpPr>
            <p:cNvPr id="24" name="Freeform 24"/>
            <p:cNvSpPr/>
            <p:nvPr/>
          </p:nvSpPr>
          <p:spPr>
            <a:xfrm>
              <a:off x="2422948" y="3752344"/>
              <a:ext cx="1689351" cy="321116"/>
            </a:xfrm>
            <a:custGeom>
              <a:avLst/>
              <a:gdLst/>
              <a:ahLst/>
              <a:cxnLst/>
              <a:rect l="l" t="t" r="r" b="b"/>
              <a:pathLst>
                <a:path w="1689351" h="321116">
                  <a:moveTo>
                    <a:pt x="0" y="0"/>
                  </a:moveTo>
                  <a:lnTo>
                    <a:pt x="1689351" y="0"/>
                  </a:lnTo>
                  <a:lnTo>
                    <a:pt x="1689351" y="321116"/>
                  </a:lnTo>
                  <a:lnTo>
                    <a:pt x="0" y="321116"/>
                  </a:lnTo>
                  <a:lnTo>
                    <a:pt x="0" y="0"/>
                  </a:lnTo>
                  <a:close/>
                </a:path>
              </a:pathLst>
            </a:custGeom>
            <a:blipFill>
              <a:blip r:embed="rId9"/>
              <a:stretch>
                <a:fillRect/>
              </a:stretch>
            </a:blipFill>
          </p:spPr>
        </p:sp>
        <p:sp>
          <p:nvSpPr>
            <p:cNvPr id="25" name="Freeform 25"/>
            <p:cNvSpPr/>
            <p:nvPr/>
          </p:nvSpPr>
          <p:spPr>
            <a:xfrm>
              <a:off x="6698894" y="147756"/>
              <a:ext cx="1652693" cy="414004"/>
            </a:xfrm>
            <a:custGeom>
              <a:avLst/>
              <a:gdLst/>
              <a:ahLst/>
              <a:cxnLst/>
              <a:rect l="l" t="t" r="r" b="b"/>
              <a:pathLst>
                <a:path w="1652693" h="414004">
                  <a:moveTo>
                    <a:pt x="0" y="0"/>
                  </a:moveTo>
                  <a:lnTo>
                    <a:pt x="1652693" y="0"/>
                  </a:lnTo>
                  <a:lnTo>
                    <a:pt x="1652693" y="414004"/>
                  </a:lnTo>
                  <a:lnTo>
                    <a:pt x="0" y="414004"/>
                  </a:lnTo>
                  <a:lnTo>
                    <a:pt x="0" y="0"/>
                  </a:lnTo>
                  <a:close/>
                </a:path>
              </a:pathLst>
            </a:custGeom>
            <a:blipFill>
              <a:blip r:embed="rId10"/>
              <a:stretch>
                <a:fillRect r="-13864"/>
              </a:stretch>
            </a:blipFill>
          </p:spPr>
        </p:sp>
      </p:grpSp>
      <p:sp>
        <p:nvSpPr>
          <p:cNvPr id="26" name="Freeform 26"/>
          <p:cNvSpPr/>
          <p:nvPr/>
        </p:nvSpPr>
        <p:spPr>
          <a:xfrm>
            <a:off x="17271714" y="2240112"/>
            <a:ext cx="9670782" cy="9670782"/>
          </a:xfrm>
          <a:custGeom>
            <a:avLst/>
            <a:gdLst/>
            <a:ahLst/>
            <a:cxnLst/>
            <a:rect l="l" t="t" r="r" b="b"/>
            <a:pathLst>
              <a:path w="9670782" h="9670782">
                <a:moveTo>
                  <a:pt x="0" y="0"/>
                </a:moveTo>
                <a:lnTo>
                  <a:pt x="9670783" y="0"/>
                </a:lnTo>
                <a:lnTo>
                  <a:pt x="9670783" y="9670782"/>
                </a:lnTo>
                <a:lnTo>
                  <a:pt x="0" y="9670782"/>
                </a:lnTo>
                <a:lnTo>
                  <a:pt x="0" y="0"/>
                </a:lnTo>
                <a:close/>
              </a:path>
            </a:pathLst>
          </a:custGeom>
          <a:blipFill>
            <a:blip r:embed="rId11">
              <a:alphaModFix amt="25000"/>
              <a:extLst>
                <a:ext uri="{96DAC541-7B7A-43D3-8B79-37D633B846F1}">
                  <asvg:svgBlip xmlns:asvg="http://schemas.microsoft.com/office/drawing/2016/SVG/main" r:embed="rId12"/>
                </a:ext>
              </a:extLst>
            </a:blip>
            <a:stretch>
              <a:fillRect/>
            </a:stretch>
          </a:blipFill>
        </p:spPr>
      </p:sp>
      <p:sp>
        <p:nvSpPr>
          <p:cNvPr id="27" name="TextBox 27"/>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Finalize and Submit </a:t>
            </a:r>
          </a:p>
        </p:txBody>
      </p:sp>
      <p:sp>
        <p:nvSpPr>
          <p:cNvPr id="28" name="TextBox 28"/>
          <p:cNvSpPr txBox="1"/>
          <p:nvPr/>
        </p:nvSpPr>
        <p:spPr>
          <a:xfrm>
            <a:off x="9922404" y="3715869"/>
            <a:ext cx="6958785" cy="42481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2"/>
              </a:rPr>
              <a:t>To finalize, scroll to the bottom of the page.</a:t>
            </a:r>
          </a:p>
          <a:p>
            <a:pPr>
              <a:lnSpc>
                <a:spcPts val="4200"/>
              </a:lnSpc>
            </a:pPr>
            <a:endParaRPr lang="en-US" sz="3000" dirty="0">
              <a:solidFill>
                <a:srgbClr val="000000"/>
              </a:solidFill>
              <a:latin typeface="Open Sans 2"/>
            </a:endParaRPr>
          </a:p>
          <a:p>
            <a:pPr marL="647700" lvl="1" indent="-323850">
              <a:lnSpc>
                <a:spcPts val="4200"/>
              </a:lnSpc>
              <a:buFont typeface="Arial"/>
              <a:buChar char="•"/>
            </a:pPr>
            <a:r>
              <a:rPr lang="en-US" sz="3000" u="sng" dirty="0">
                <a:solidFill>
                  <a:srgbClr val="75787B"/>
                </a:solidFill>
                <a:latin typeface="Open Sans 2 Bold"/>
              </a:rPr>
              <a:t>Click</a:t>
            </a:r>
            <a:r>
              <a:rPr lang="en-US" sz="3000" dirty="0">
                <a:solidFill>
                  <a:srgbClr val="000000"/>
                </a:solidFill>
                <a:latin typeface="Open Sans 2"/>
              </a:rPr>
              <a:t> submit.</a:t>
            </a:r>
          </a:p>
          <a:p>
            <a:pPr>
              <a:lnSpc>
                <a:spcPts val="4200"/>
              </a:lnSpc>
            </a:pPr>
            <a:endParaRPr lang="en-US" sz="3000" dirty="0">
              <a:solidFill>
                <a:srgbClr val="000000"/>
              </a:solidFill>
              <a:latin typeface="Open Sans 2"/>
            </a:endParaRPr>
          </a:p>
          <a:p>
            <a:pPr marL="647700" lvl="1" indent="-323850">
              <a:lnSpc>
                <a:spcPts val="4200"/>
              </a:lnSpc>
              <a:buFont typeface="Arial"/>
              <a:buChar char="•"/>
            </a:pPr>
            <a:r>
              <a:rPr lang="en-US" sz="3000" dirty="0">
                <a:solidFill>
                  <a:srgbClr val="000000"/>
                </a:solidFill>
                <a:latin typeface="Open Sans 2"/>
              </a:rPr>
              <a:t>You will receive a message stating the termination was successful.</a:t>
            </a:r>
          </a:p>
          <a:p>
            <a:pPr>
              <a:lnSpc>
                <a:spcPts val="4200"/>
              </a:lnSpc>
            </a:pPr>
            <a:endParaRPr lang="en-US" sz="3000" dirty="0">
              <a:solidFill>
                <a:srgbClr val="000000"/>
              </a:solidFill>
              <a:latin typeface="Open Sans 2"/>
            </a:endParaRPr>
          </a:p>
        </p:txBody>
      </p:sp>
      <p:sp>
        <p:nvSpPr>
          <p:cNvPr id="16" name="AutoShape 16"/>
          <p:cNvSpPr/>
          <p:nvPr/>
        </p:nvSpPr>
        <p:spPr>
          <a:xfrm flipH="1">
            <a:off x="8094331" y="9220200"/>
            <a:ext cx="1049669" cy="0"/>
          </a:xfrm>
          <a:prstGeom prst="line">
            <a:avLst/>
          </a:prstGeom>
          <a:ln w="76200" cap="flat">
            <a:solidFill>
              <a:srgbClr val="E11E1E"/>
            </a:solidFill>
            <a:prstDash val="solid"/>
            <a:headEnd type="none" w="sm" len="sm"/>
            <a:tailEnd type="arrow" w="med" len="sm"/>
          </a:ln>
        </p:spPr>
      </p:sp>
      <p:pic>
        <p:nvPicPr>
          <p:cNvPr id="29" name="Picture 28" descr="A black and white sign&#10;&#10;Description automatically generated with low confidence">
            <a:extLst>
              <a:ext uri="{FF2B5EF4-FFF2-40B4-BE49-F238E27FC236}">
                <a16:creationId xmlns:a16="http://schemas.microsoft.com/office/drawing/2014/main" id="{7E10566B-0CC6-9FD8-26C9-2CFAB95679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406458" y="9302769"/>
            <a:ext cx="1698584" cy="834052"/>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4913" y="2936394"/>
            <a:ext cx="20123001" cy="7350606"/>
            <a:chOff x="0" y="0"/>
            <a:chExt cx="5299885" cy="1900734"/>
          </a:xfrm>
        </p:grpSpPr>
        <p:sp>
          <p:nvSpPr>
            <p:cNvPr id="3" name="Freeform 3"/>
            <p:cNvSpPr/>
            <p:nvPr/>
          </p:nvSpPr>
          <p:spPr>
            <a:xfrm>
              <a:off x="0" y="0"/>
              <a:ext cx="5299885" cy="1900734"/>
            </a:xfrm>
            <a:custGeom>
              <a:avLst/>
              <a:gdLst/>
              <a:ahLst/>
              <a:cxnLst/>
              <a:rect l="l" t="t" r="r" b="b"/>
              <a:pathLst>
                <a:path w="5299885" h="1900734">
                  <a:moveTo>
                    <a:pt x="0" y="0"/>
                  </a:moveTo>
                  <a:lnTo>
                    <a:pt x="5299885" y="0"/>
                  </a:lnTo>
                  <a:lnTo>
                    <a:pt x="5299885" y="1900734"/>
                  </a:lnTo>
                  <a:lnTo>
                    <a:pt x="0" y="1900734"/>
                  </a:lnTo>
                  <a:close/>
                </a:path>
              </a:pathLst>
            </a:custGeom>
            <a:solidFill>
              <a:srgbClr val="D9D9D9"/>
            </a:solidFill>
          </p:spPr>
        </p:sp>
        <p:sp>
          <p:nvSpPr>
            <p:cNvPr id="4" name="TextBox 4"/>
            <p:cNvSpPr txBox="1"/>
            <p:nvPr/>
          </p:nvSpPr>
          <p:spPr>
            <a:xfrm>
              <a:off x="0" y="19050"/>
              <a:ext cx="5299885" cy="1881684"/>
            </a:xfrm>
            <a:prstGeom prst="rect">
              <a:avLst/>
            </a:prstGeom>
          </p:spPr>
          <p:txBody>
            <a:bodyPr lIns="50800" tIns="50800" rIns="50800" bIns="50800" rtlCol="0" anchor="ctr"/>
            <a:lstStyle/>
            <a:p>
              <a:pPr algn="ctr">
                <a:lnSpc>
                  <a:spcPts val="2577"/>
                </a:lnSpc>
              </a:pPr>
              <a:endParaRPr/>
            </a:p>
          </p:txBody>
        </p:sp>
      </p:grpSp>
      <p:grpSp>
        <p:nvGrpSpPr>
          <p:cNvPr id="5" name="Group 5"/>
          <p:cNvGrpSpPr/>
          <p:nvPr/>
        </p:nvGrpSpPr>
        <p:grpSpPr>
          <a:xfrm>
            <a:off x="854403" y="2476501"/>
            <a:ext cx="16756057" cy="6390562"/>
            <a:chOff x="0" y="0"/>
            <a:chExt cx="4413118" cy="1949617"/>
          </a:xfrm>
        </p:grpSpPr>
        <p:sp>
          <p:nvSpPr>
            <p:cNvPr id="6" name="Freeform 6"/>
            <p:cNvSpPr/>
            <p:nvPr/>
          </p:nvSpPr>
          <p:spPr>
            <a:xfrm>
              <a:off x="0" y="0"/>
              <a:ext cx="4413118" cy="1949617"/>
            </a:xfrm>
            <a:custGeom>
              <a:avLst/>
              <a:gdLst/>
              <a:ahLst/>
              <a:cxnLst/>
              <a:rect l="l" t="t" r="r" b="b"/>
              <a:pathLst>
                <a:path w="4413118" h="1949617">
                  <a:moveTo>
                    <a:pt x="0" y="0"/>
                  </a:moveTo>
                  <a:lnTo>
                    <a:pt x="4413118" y="0"/>
                  </a:lnTo>
                  <a:lnTo>
                    <a:pt x="4413118" y="1949617"/>
                  </a:lnTo>
                  <a:lnTo>
                    <a:pt x="0" y="1949617"/>
                  </a:lnTo>
                  <a:close/>
                </a:path>
              </a:pathLst>
            </a:custGeom>
            <a:solidFill>
              <a:srgbClr val="000000">
                <a:alpha val="0"/>
              </a:srgbClr>
            </a:solidFill>
            <a:ln w="38100" cap="sq">
              <a:solidFill>
                <a:srgbClr val="011D63"/>
              </a:solidFill>
              <a:prstDash val="solid"/>
              <a:miter/>
            </a:ln>
          </p:spPr>
        </p:sp>
        <p:sp>
          <p:nvSpPr>
            <p:cNvPr id="7" name="TextBox 7"/>
            <p:cNvSpPr txBox="1"/>
            <p:nvPr/>
          </p:nvSpPr>
          <p:spPr>
            <a:xfrm>
              <a:off x="0" y="-38100"/>
              <a:ext cx="4413118" cy="1987717"/>
            </a:xfrm>
            <a:prstGeom prst="rect">
              <a:avLst/>
            </a:prstGeom>
          </p:spPr>
          <p:txBody>
            <a:bodyPr lIns="50800" tIns="50800" rIns="50800" bIns="50800" rtlCol="0" anchor="ctr"/>
            <a:lstStyle/>
            <a:p>
              <a:pPr algn="ctr">
                <a:lnSpc>
                  <a:spcPts val="3425"/>
                </a:lnSpc>
              </a:pPr>
              <a:endParaRPr/>
            </a:p>
          </p:txBody>
        </p:sp>
      </p:grpSp>
      <p:grpSp>
        <p:nvGrpSpPr>
          <p:cNvPr id="12" name="Group 12"/>
          <p:cNvGrpSpPr/>
          <p:nvPr/>
        </p:nvGrpSpPr>
        <p:grpSpPr>
          <a:xfrm>
            <a:off x="457200" y="705728"/>
            <a:ext cx="17370309" cy="2217077"/>
            <a:chOff x="0" y="0"/>
            <a:chExt cx="4176691" cy="595006"/>
          </a:xfrm>
        </p:grpSpPr>
        <p:sp>
          <p:nvSpPr>
            <p:cNvPr id="13" name="Freeform 13"/>
            <p:cNvSpPr/>
            <p:nvPr/>
          </p:nvSpPr>
          <p:spPr>
            <a:xfrm>
              <a:off x="0" y="0"/>
              <a:ext cx="4176691" cy="595006"/>
            </a:xfrm>
            <a:custGeom>
              <a:avLst/>
              <a:gdLst/>
              <a:ahLst/>
              <a:cxnLst/>
              <a:rect l="l" t="t" r="r" b="b"/>
              <a:pathLst>
                <a:path w="4176691" h="595006">
                  <a:moveTo>
                    <a:pt x="0" y="0"/>
                  </a:moveTo>
                  <a:lnTo>
                    <a:pt x="4176691" y="0"/>
                  </a:lnTo>
                  <a:lnTo>
                    <a:pt x="4176691" y="595006"/>
                  </a:lnTo>
                  <a:lnTo>
                    <a:pt x="0" y="595006"/>
                  </a:lnTo>
                  <a:close/>
                </a:path>
              </a:pathLst>
            </a:custGeom>
            <a:solidFill>
              <a:srgbClr val="FFFFFF"/>
            </a:solidFill>
          </p:spPr>
        </p:sp>
        <p:sp>
          <p:nvSpPr>
            <p:cNvPr id="14" name="TextBox 14"/>
            <p:cNvSpPr txBox="1"/>
            <p:nvPr/>
          </p:nvSpPr>
          <p:spPr>
            <a:xfrm>
              <a:off x="0" y="19050"/>
              <a:ext cx="4176691" cy="575956"/>
            </a:xfrm>
            <a:prstGeom prst="rect">
              <a:avLst/>
            </a:prstGeom>
          </p:spPr>
          <p:txBody>
            <a:bodyPr lIns="50800" tIns="50800" rIns="50800" bIns="50800" rtlCol="0" anchor="ctr"/>
            <a:lstStyle/>
            <a:p>
              <a:pPr algn="ctr">
                <a:lnSpc>
                  <a:spcPts val="2577"/>
                </a:lnSpc>
              </a:pPr>
              <a:endParaRPr/>
            </a:p>
          </p:txBody>
        </p:sp>
      </p:grpSp>
      <p:sp>
        <p:nvSpPr>
          <p:cNvPr id="15" name="TextBox 15"/>
          <p:cNvSpPr txBox="1"/>
          <p:nvPr/>
        </p:nvSpPr>
        <p:spPr>
          <a:xfrm>
            <a:off x="1432667" y="745413"/>
            <a:ext cx="15907840" cy="2114550"/>
          </a:xfrm>
          <a:prstGeom prst="rect">
            <a:avLst/>
          </a:prstGeom>
        </p:spPr>
        <p:txBody>
          <a:bodyPr wrap="square" lIns="0" tIns="0" rIns="0" bIns="0" rtlCol="0" anchor="t">
            <a:spAutoFit/>
          </a:bodyPr>
          <a:lstStyle/>
          <a:p>
            <a:pPr>
              <a:lnSpc>
                <a:spcPts val="8399"/>
              </a:lnSpc>
            </a:pPr>
            <a:r>
              <a:rPr lang="en-US" sz="6999" dirty="0">
                <a:solidFill>
                  <a:srgbClr val="011D63"/>
                </a:solidFill>
                <a:latin typeface="Open Sans 2 Bold"/>
              </a:rPr>
              <a:t>Terminating an Employee Before the Insurance Coverage Begin Date:</a:t>
            </a:r>
          </a:p>
        </p:txBody>
      </p:sp>
      <p:sp>
        <p:nvSpPr>
          <p:cNvPr id="16" name="TextBox 16"/>
          <p:cNvSpPr txBox="1"/>
          <p:nvPr/>
        </p:nvSpPr>
        <p:spPr>
          <a:xfrm>
            <a:off x="2463873" y="4229100"/>
            <a:ext cx="8126869" cy="4360168"/>
          </a:xfrm>
          <a:prstGeom prst="rect">
            <a:avLst/>
          </a:prstGeom>
        </p:spPr>
        <p:txBody>
          <a:bodyPr wrap="square" lIns="0" tIns="0" rIns="0" bIns="0" rtlCol="0" anchor="t">
            <a:spAutoFit/>
          </a:bodyPr>
          <a:lstStyle/>
          <a:p>
            <a:pPr>
              <a:lnSpc>
                <a:spcPts val="3390"/>
              </a:lnSpc>
            </a:pPr>
            <a:r>
              <a:rPr lang="en-US" sz="3000" spc="-89" dirty="0">
                <a:solidFill>
                  <a:srgbClr val="24307A"/>
                </a:solidFill>
                <a:latin typeface="Open Sans 1"/>
              </a:rPr>
              <a:t>There will be instances in which an employee may end employment before the insurance coverage begins. When this type of termination occurs, Agency Benefits Coordinator’s cannot enter the termination into the system. </a:t>
            </a:r>
          </a:p>
          <a:p>
            <a:pPr>
              <a:lnSpc>
                <a:spcPts val="3390"/>
              </a:lnSpc>
            </a:pPr>
            <a:endParaRPr lang="en-US" sz="3000" spc="-89" dirty="0">
              <a:solidFill>
                <a:srgbClr val="24307A"/>
              </a:solidFill>
              <a:latin typeface="Open Sans 1"/>
            </a:endParaRPr>
          </a:p>
          <a:p>
            <a:pPr>
              <a:lnSpc>
                <a:spcPts val="3390"/>
              </a:lnSpc>
            </a:pPr>
            <a:endParaRPr lang="en-US" sz="3000" spc="-89" dirty="0">
              <a:solidFill>
                <a:srgbClr val="24307A"/>
              </a:solidFill>
              <a:latin typeface="Open Sans 1"/>
            </a:endParaRPr>
          </a:p>
          <a:p>
            <a:pPr>
              <a:lnSpc>
                <a:spcPts val="3390"/>
              </a:lnSpc>
            </a:pPr>
            <a:endParaRPr lang="en-US" sz="3000" spc="-89" dirty="0">
              <a:solidFill>
                <a:srgbClr val="24307A"/>
              </a:solidFill>
              <a:latin typeface="Open Sans 1"/>
            </a:endParaRPr>
          </a:p>
          <a:p>
            <a:pPr>
              <a:lnSpc>
                <a:spcPts val="3390"/>
              </a:lnSpc>
            </a:pPr>
            <a:endParaRPr lang="en-US" sz="3000" spc="-89" dirty="0">
              <a:solidFill>
                <a:srgbClr val="24307A"/>
              </a:solidFill>
              <a:latin typeface="Open Sans 1"/>
            </a:endParaRPr>
          </a:p>
          <a:p>
            <a:pPr>
              <a:lnSpc>
                <a:spcPts val="3390"/>
              </a:lnSpc>
            </a:pPr>
            <a:endParaRPr lang="en-US" sz="3000" spc="-89" dirty="0">
              <a:solidFill>
                <a:srgbClr val="24307A"/>
              </a:solidFill>
              <a:latin typeface="Open Sans 1"/>
            </a:endParaRPr>
          </a:p>
        </p:txBody>
      </p:sp>
      <p:pic>
        <p:nvPicPr>
          <p:cNvPr id="18" name="Picture 17" descr="A black and white sign&#10;&#10;Description automatically generated with low confidence">
            <a:extLst>
              <a:ext uri="{FF2B5EF4-FFF2-40B4-BE49-F238E27FC236}">
                <a16:creationId xmlns:a16="http://schemas.microsoft.com/office/drawing/2014/main" id="{ACF97920-D2B4-53E8-1883-80C0F4E408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258300"/>
            <a:ext cx="1698584" cy="834052"/>
          </a:xfrm>
          <a:prstGeom prst="rect">
            <a:avLst/>
          </a:prstGeom>
        </p:spPr>
      </p:pic>
      <p:pic>
        <p:nvPicPr>
          <p:cNvPr id="23" name="Picture 22" descr="Two people with laptop">
            <a:extLst>
              <a:ext uri="{FF2B5EF4-FFF2-40B4-BE49-F238E27FC236}">
                <a16:creationId xmlns:a16="http://schemas.microsoft.com/office/drawing/2014/main" id="{2D2592CA-BC4B-73EB-6A4E-0DC7F304B2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006"/>
          <a:stretch/>
        </p:blipFill>
        <p:spPr>
          <a:xfrm>
            <a:off x="10926019" y="2984188"/>
            <a:ext cx="5903534" cy="7713897"/>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4913" y="2936394"/>
            <a:ext cx="20123001" cy="7350606"/>
            <a:chOff x="0" y="0"/>
            <a:chExt cx="5299885" cy="1900734"/>
          </a:xfrm>
        </p:grpSpPr>
        <p:sp>
          <p:nvSpPr>
            <p:cNvPr id="3" name="Freeform 3"/>
            <p:cNvSpPr/>
            <p:nvPr/>
          </p:nvSpPr>
          <p:spPr>
            <a:xfrm>
              <a:off x="0" y="0"/>
              <a:ext cx="5299885" cy="1900734"/>
            </a:xfrm>
            <a:custGeom>
              <a:avLst/>
              <a:gdLst/>
              <a:ahLst/>
              <a:cxnLst/>
              <a:rect l="l" t="t" r="r" b="b"/>
              <a:pathLst>
                <a:path w="5299885" h="1900734">
                  <a:moveTo>
                    <a:pt x="0" y="0"/>
                  </a:moveTo>
                  <a:lnTo>
                    <a:pt x="5299885" y="0"/>
                  </a:lnTo>
                  <a:lnTo>
                    <a:pt x="5299885" y="1900734"/>
                  </a:lnTo>
                  <a:lnTo>
                    <a:pt x="0" y="1900734"/>
                  </a:lnTo>
                  <a:close/>
                </a:path>
              </a:pathLst>
            </a:custGeom>
            <a:solidFill>
              <a:srgbClr val="D9D9D9"/>
            </a:solidFill>
          </p:spPr>
        </p:sp>
        <p:sp>
          <p:nvSpPr>
            <p:cNvPr id="4" name="TextBox 4"/>
            <p:cNvSpPr txBox="1"/>
            <p:nvPr/>
          </p:nvSpPr>
          <p:spPr>
            <a:xfrm>
              <a:off x="0" y="19050"/>
              <a:ext cx="5299885" cy="1881684"/>
            </a:xfrm>
            <a:prstGeom prst="rect">
              <a:avLst/>
            </a:prstGeom>
          </p:spPr>
          <p:txBody>
            <a:bodyPr lIns="50800" tIns="50800" rIns="50800" bIns="50800" rtlCol="0" anchor="ctr"/>
            <a:lstStyle/>
            <a:p>
              <a:pPr algn="ctr">
                <a:lnSpc>
                  <a:spcPts val="2577"/>
                </a:lnSpc>
              </a:pPr>
              <a:endParaRPr/>
            </a:p>
          </p:txBody>
        </p:sp>
      </p:grpSp>
      <p:grpSp>
        <p:nvGrpSpPr>
          <p:cNvPr id="5" name="Group 5"/>
          <p:cNvGrpSpPr/>
          <p:nvPr/>
        </p:nvGrpSpPr>
        <p:grpSpPr>
          <a:xfrm>
            <a:off x="854403" y="2476501"/>
            <a:ext cx="16756057" cy="6390562"/>
            <a:chOff x="0" y="0"/>
            <a:chExt cx="4413118" cy="1949617"/>
          </a:xfrm>
        </p:grpSpPr>
        <p:sp>
          <p:nvSpPr>
            <p:cNvPr id="6" name="Freeform 6"/>
            <p:cNvSpPr/>
            <p:nvPr/>
          </p:nvSpPr>
          <p:spPr>
            <a:xfrm>
              <a:off x="0" y="0"/>
              <a:ext cx="4413118" cy="1949617"/>
            </a:xfrm>
            <a:custGeom>
              <a:avLst/>
              <a:gdLst/>
              <a:ahLst/>
              <a:cxnLst/>
              <a:rect l="l" t="t" r="r" b="b"/>
              <a:pathLst>
                <a:path w="4413118" h="1949617">
                  <a:moveTo>
                    <a:pt x="0" y="0"/>
                  </a:moveTo>
                  <a:lnTo>
                    <a:pt x="4413118" y="0"/>
                  </a:lnTo>
                  <a:lnTo>
                    <a:pt x="4413118" y="1949617"/>
                  </a:lnTo>
                  <a:lnTo>
                    <a:pt x="0" y="1949617"/>
                  </a:lnTo>
                  <a:close/>
                </a:path>
              </a:pathLst>
            </a:custGeom>
            <a:solidFill>
              <a:srgbClr val="000000">
                <a:alpha val="0"/>
              </a:srgbClr>
            </a:solidFill>
            <a:ln w="38100" cap="sq">
              <a:solidFill>
                <a:srgbClr val="011D63"/>
              </a:solidFill>
              <a:prstDash val="solid"/>
              <a:miter/>
            </a:ln>
          </p:spPr>
        </p:sp>
        <p:sp>
          <p:nvSpPr>
            <p:cNvPr id="7" name="TextBox 7"/>
            <p:cNvSpPr txBox="1"/>
            <p:nvPr/>
          </p:nvSpPr>
          <p:spPr>
            <a:xfrm>
              <a:off x="0" y="-38100"/>
              <a:ext cx="4413118" cy="1987717"/>
            </a:xfrm>
            <a:prstGeom prst="rect">
              <a:avLst/>
            </a:prstGeom>
          </p:spPr>
          <p:txBody>
            <a:bodyPr lIns="50800" tIns="50800" rIns="50800" bIns="50800" rtlCol="0" anchor="ctr"/>
            <a:lstStyle/>
            <a:p>
              <a:pPr algn="ctr">
                <a:lnSpc>
                  <a:spcPts val="3425"/>
                </a:lnSpc>
              </a:pPr>
              <a:endParaRPr/>
            </a:p>
          </p:txBody>
        </p:sp>
      </p:grpSp>
      <p:grpSp>
        <p:nvGrpSpPr>
          <p:cNvPr id="12" name="Group 12"/>
          <p:cNvGrpSpPr/>
          <p:nvPr/>
        </p:nvGrpSpPr>
        <p:grpSpPr>
          <a:xfrm>
            <a:off x="457200" y="705728"/>
            <a:ext cx="17370309" cy="2217077"/>
            <a:chOff x="0" y="0"/>
            <a:chExt cx="4176691" cy="595006"/>
          </a:xfrm>
        </p:grpSpPr>
        <p:sp>
          <p:nvSpPr>
            <p:cNvPr id="13" name="Freeform 13"/>
            <p:cNvSpPr/>
            <p:nvPr/>
          </p:nvSpPr>
          <p:spPr>
            <a:xfrm>
              <a:off x="0" y="0"/>
              <a:ext cx="4176691" cy="595006"/>
            </a:xfrm>
            <a:custGeom>
              <a:avLst/>
              <a:gdLst/>
              <a:ahLst/>
              <a:cxnLst/>
              <a:rect l="l" t="t" r="r" b="b"/>
              <a:pathLst>
                <a:path w="4176691" h="595006">
                  <a:moveTo>
                    <a:pt x="0" y="0"/>
                  </a:moveTo>
                  <a:lnTo>
                    <a:pt x="4176691" y="0"/>
                  </a:lnTo>
                  <a:lnTo>
                    <a:pt x="4176691" y="595006"/>
                  </a:lnTo>
                  <a:lnTo>
                    <a:pt x="0" y="595006"/>
                  </a:lnTo>
                  <a:close/>
                </a:path>
              </a:pathLst>
            </a:custGeom>
            <a:solidFill>
              <a:srgbClr val="FFFFFF"/>
            </a:solidFill>
          </p:spPr>
        </p:sp>
        <p:sp>
          <p:nvSpPr>
            <p:cNvPr id="14" name="TextBox 14"/>
            <p:cNvSpPr txBox="1"/>
            <p:nvPr/>
          </p:nvSpPr>
          <p:spPr>
            <a:xfrm>
              <a:off x="0" y="19050"/>
              <a:ext cx="4176691" cy="575956"/>
            </a:xfrm>
            <a:prstGeom prst="rect">
              <a:avLst/>
            </a:prstGeom>
          </p:spPr>
          <p:txBody>
            <a:bodyPr lIns="50800" tIns="50800" rIns="50800" bIns="50800" rtlCol="0" anchor="ctr"/>
            <a:lstStyle/>
            <a:p>
              <a:pPr algn="ctr">
                <a:lnSpc>
                  <a:spcPts val="2577"/>
                </a:lnSpc>
              </a:pPr>
              <a:endParaRPr/>
            </a:p>
          </p:txBody>
        </p:sp>
      </p:grpSp>
      <p:sp>
        <p:nvSpPr>
          <p:cNvPr id="15" name="TextBox 15"/>
          <p:cNvSpPr txBox="1"/>
          <p:nvPr/>
        </p:nvSpPr>
        <p:spPr>
          <a:xfrm>
            <a:off x="1432667" y="745413"/>
            <a:ext cx="15907840" cy="2114550"/>
          </a:xfrm>
          <a:prstGeom prst="rect">
            <a:avLst/>
          </a:prstGeom>
        </p:spPr>
        <p:txBody>
          <a:bodyPr wrap="square" lIns="0" tIns="0" rIns="0" bIns="0" rtlCol="0" anchor="t">
            <a:spAutoFit/>
          </a:bodyPr>
          <a:lstStyle/>
          <a:p>
            <a:pPr>
              <a:lnSpc>
                <a:spcPts val="8399"/>
              </a:lnSpc>
            </a:pPr>
            <a:r>
              <a:rPr lang="en-US" sz="6999" dirty="0">
                <a:solidFill>
                  <a:srgbClr val="011D63"/>
                </a:solidFill>
                <a:latin typeface="Open Sans 2 Bold"/>
              </a:rPr>
              <a:t>Terminating an Employee Before the Insurance Coverage Begin Date:</a:t>
            </a:r>
          </a:p>
        </p:txBody>
      </p:sp>
      <p:sp>
        <p:nvSpPr>
          <p:cNvPr id="16" name="TextBox 16"/>
          <p:cNvSpPr txBox="1"/>
          <p:nvPr/>
        </p:nvSpPr>
        <p:spPr>
          <a:xfrm>
            <a:off x="9447051" y="3652773"/>
            <a:ext cx="6959407" cy="5668218"/>
          </a:xfrm>
          <a:prstGeom prst="rect">
            <a:avLst/>
          </a:prstGeom>
        </p:spPr>
        <p:txBody>
          <a:bodyPr wrap="square" lIns="0" tIns="0" rIns="0" bIns="0" rtlCol="0" anchor="t">
            <a:spAutoFit/>
          </a:bodyPr>
          <a:lstStyle/>
          <a:p>
            <a:pPr>
              <a:lnSpc>
                <a:spcPts val="3390"/>
              </a:lnSpc>
            </a:pPr>
            <a:endParaRPr lang="en-US" sz="3000" spc="-89" dirty="0">
              <a:solidFill>
                <a:srgbClr val="24307A"/>
              </a:solidFill>
              <a:latin typeface="Open Sans 1"/>
            </a:endParaRPr>
          </a:p>
          <a:p>
            <a:pPr>
              <a:lnSpc>
                <a:spcPts val="3390"/>
              </a:lnSpc>
            </a:pPr>
            <a:r>
              <a:rPr lang="en-US" sz="3000" spc="-89" dirty="0">
                <a:solidFill>
                  <a:srgbClr val="24307A"/>
                </a:solidFill>
                <a:latin typeface="Open Sans 1"/>
              </a:rPr>
              <a:t>Benefits Administration will have to enter this type of termination manually. Agency Benefits Coordinator will need to notify Benefits Administration either by Zendesk or utilizing a Corrections and Clarifications form, requesting the termination to be keyed as the agency cannot process this termination type.</a:t>
            </a:r>
          </a:p>
          <a:p>
            <a:pPr>
              <a:lnSpc>
                <a:spcPts val="3390"/>
              </a:lnSpc>
            </a:pPr>
            <a:endParaRPr lang="en-US" sz="3000" spc="-89" dirty="0">
              <a:solidFill>
                <a:srgbClr val="24307A"/>
              </a:solidFill>
              <a:latin typeface="Open Sans 1"/>
            </a:endParaRPr>
          </a:p>
          <a:p>
            <a:pPr>
              <a:lnSpc>
                <a:spcPts val="3390"/>
              </a:lnSpc>
            </a:pPr>
            <a:endParaRPr lang="en-US" sz="3000" spc="-89" dirty="0">
              <a:solidFill>
                <a:srgbClr val="24307A"/>
              </a:solidFill>
              <a:latin typeface="Open Sans 1"/>
            </a:endParaRPr>
          </a:p>
          <a:p>
            <a:pPr>
              <a:lnSpc>
                <a:spcPts val="3390"/>
              </a:lnSpc>
            </a:pPr>
            <a:endParaRPr lang="en-US" sz="3000" spc="-89" dirty="0">
              <a:solidFill>
                <a:srgbClr val="24307A"/>
              </a:solidFill>
              <a:latin typeface="Open Sans 1"/>
            </a:endParaRPr>
          </a:p>
          <a:p>
            <a:pPr>
              <a:lnSpc>
                <a:spcPts val="3390"/>
              </a:lnSpc>
            </a:pPr>
            <a:endParaRPr lang="en-US" sz="3000" spc="-89" dirty="0">
              <a:solidFill>
                <a:srgbClr val="24307A"/>
              </a:solidFill>
              <a:latin typeface="Open Sans 1"/>
            </a:endParaRPr>
          </a:p>
        </p:txBody>
      </p:sp>
      <p:pic>
        <p:nvPicPr>
          <p:cNvPr id="18" name="Picture 17" descr="A black and white sign&#10;&#10;Description automatically generated with low confidence">
            <a:extLst>
              <a:ext uri="{FF2B5EF4-FFF2-40B4-BE49-F238E27FC236}">
                <a16:creationId xmlns:a16="http://schemas.microsoft.com/office/drawing/2014/main" id="{ACF97920-D2B4-53E8-1883-80C0F4E408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6458" y="9302769"/>
            <a:ext cx="1698584" cy="834052"/>
          </a:xfrm>
          <a:prstGeom prst="rect">
            <a:avLst/>
          </a:prstGeom>
        </p:spPr>
      </p:pic>
      <p:pic>
        <p:nvPicPr>
          <p:cNvPr id="19" name="Picture 18" descr="Filling out forms on a table">
            <a:extLst>
              <a:ext uri="{FF2B5EF4-FFF2-40B4-BE49-F238E27FC236}">
                <a16:creationId xmlns:a16="http://schemas.microsoft.com/office/drawing/2014/main" id="{2AD2A4EB-1F99-6DAE-BCE9-4652A508B1F5}"/>
              </a:ext>
            </a:extLst>
          </p:cNvPr>
          <p:cNvPicPr>
            <a:picLocks noChangeAspect="1"/>
          </p:cNvPicPr>
          <p:nvPr/>
        </p:nvPicPr>
        <p:blipFill rotWithShape="1">
          <a:blip r:embed="rId4">
            <a:extLst>
              <a:ext uri="{28A0092B-C50C-407E-A947-70E740481C1C}">
                <a14:useLocalDpi xmlns:a14="http://schemas.microsoft.com/office/drawing/2010/main" val="0"/>
              </a:ext>
            </a:extLst>
          </a:blip>
          <a:srcRect l="49519"/>
          <a:stretch/>
        </p:blipFill>
        <p:spPr>
          <a:xfrm>
            <a:off x="1752600" y="2954103"/>
            <a:ext cx="5774478" cy="7635212"/>
          </a:xfrm>
          <a:prstGeom prst="rect">
            <a:avLst/>
          </a:prstGeom>
        </p:spPr>
      </p:pic>
    </p:spTree>
    <p:custDataLst>
      <p:tags r:id="rId1"/>
    </p:custDataLst>
    <p:extLst>
      <p:ext uri="{BB962C8B-B14F-4D97-AF65-F5344CB8AC3E}">
        <p14:creationId xmlns:p14="http://schemas.microsoft.com/office/powerpoint/2010/main" val="117371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16615" y="308109"/>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854403" y="1464609"/>
            <a:ext cx="16756057" cy="7578396"/>
            <a:chOff x="0" y="0"/>
            <a:chExt cx="4413118" cy="1995956"/>
          </a:xfrm>
        </p:grpSpPr>
        <p:sp>
          <p:nvSpPr>
            <p:cNvPr id="4" name="Freeform 4"/>
            <p:cNvSpPr/>
            <p:nvPr/>
          </p:nvSpPr>
          <p:spPr>
            <a:xfrm>
              <a:off x="0" y="0"/>
              <a:ext cx="4413118" cy="1995956"/>
            </a:xfrm>
            <a:custGeom>
              <a:avLst/>
              <a:gdLst/>
              <a:ahLst/>
              <a:cxnLst/>
              <a:rect l="l" t="t" r="r" b="b"/>
              <a:pathLst>
                <a:path w="4413118" h="1995956">
                  <a:moveTo>
                    <a:pt x="0" y="0"/>
                  </a:moveTo>
                  <a:lnTo>
                    <a:pt x="4413118" y="0"/>
                  </a:lnTo>
                  <a:lnTo>
                    <a:pt x="4413118" y="1995956"/>
                  </a:lnTo>
                  <a:lnTo>
                    <a:pt x="0" y="1995956"/>
                  </a:lnTo>
                  <a:close/>
                </a:path>
              </a:pathLst>
            </a:custGeom>
            <a:solidFill>
              <a:srgbClr val="FAFAFA"/>
            </a:solidFill>
          </p:spPr>
        </p:sp>
        <p:sp>
          <p:nvSpPr>
            <p:cNvPr id="5" name="TextBox 5"/>
            <p:cNvSpPr txBox="1"/>
            <p:nvPr/>
          </p:nvSpPr>
          <p:spPr>
            <a:xfrm>
              <a:off x="0" y="19050"/>
              <a:ext cx="4413118" cy="1976906"/>
            </a:xfrm>
            <a:prstGeom prst="rect">
              <a:avLst/>
            </a:prstGeom>
          </p:spPr>
          <p:txBody>
            <a:bodyPr lIns="50800" tIns="50800" rIns="50800" bIns="50800" rtlCol="0" anchor="ctr"/>
            <a:lstStyle/>
            <a:p>
              <a:pPr algn="ctr">
                <a:lnSpc>
                  <a:spcPts val="2577"/>
                </a:lnSpc>
              </a:pPr>
              <a:endParaRPr/>
            </a:p>
          </p:txBody>
        </p:sp>
      </p:grpSp>
      <p:grpSp>
        <p:nvGrpSpPr>
          <p:cNvPr id="6" name="Group 6"/>
          <p:cNvGrpSpPr/>
          <p:nvPr/>
        </p:nvGrpSpPr>
        <p:grpSpPr>
          <a:xfrm>
            <a:off x="854403" y="1464609"/>
            <a:ext cx="16756057" cy="7578396"/>
            <a:chOff x="0" y="0"/>
            <a:chExt cx="4413118" cy="1995956"/>
          </a:xfrm>
        </p:grpSpPr>
        <p:sp>
          <p:nvSpPr>
            <p:cNvPr id="7" name="Freeform 7"/>
            <p:cNvSpPr/>
            <p:nvPr/>
          </p:nvSpPr>
          <p:spPr>
            <a:xfrm>
              <a:off x="0" y="0"/>
              <a:ext cx="4413118" cy="1995956"/>
            </a:xfrm>
            <a:custGeom>
              <a:avLst/>
              <a:gdLst/>
              <a:ahLst/>
              <a:cxnLst/>
              <a:rect l="l" t="t" r="r" b="b"/>
              <a:pathLst>
                <a:path w="4413118" h="1995956">
                  <a:moveTo>
                    <a:pt x="0" y="0"/>
                  </a:moveTo>
                  <a:lnTo>
                    <a:pt x="4413118" y="0"/>
                  </a:lnTo>
                  <a:lnTo>
                    <a:pt x="4413118" y="1995956"/>
                  </a:lnTo>
                  <a:lnTo>
                    <a:pt x="0" y="1995956"/>
                  </a:lnTo>
                  <a:close/>
                </a:path>
              </a:pathLst>
            </a:custGeom>
            <a:solidFill>
              <a:srgbClr val="000000">
                <a:alpha val="0"/>
              </a:srgbClr>
            </a:solidFill>
            <a:ln w="38100" cap="sq">
              <a:solidFill>
                <a:srgbClr val="011D63"/>
              </a:solidFill>
              <a:prstDash val="solid"/>
              <a:miter/>
            </a:ln>
          </p:spPr>
        </p:sp>
        <p:sp>
          <p:nvSpPr>
            <p:cNvPr id="8" name="TextBox 8"/>
            <p:cNvSpPr txBox="1"/>
            <p:nvPr/>
          </p:nvSpPr>
          <p:spPr>
            <a:xfrm>
              <a:off x="0" y="-38100"/>
              <a:ext cx="4413118" cy="2034056"/>
            </a:xfrm>
            <a:prstGeom prst="rect">
              <a:avLst/>
            </a:prstGeom>
          </p:spPr>
          <p:txBody>
            <a:bodyPr lIns="50800" tIns="50800" rIns="50800" bIns="50800" rtlCol="0" anchor="ctr"/>
            <a:lstStyle/>
            <a:p>
              <a:pPr algn="ctr">
                <a:lnSpc>
                  <a:spcPts val="3425"/>
                </a:lnSpc>
              </a:pPr>
              <a:endParaRPr/>
            </a:p>
          </p:txBody>
        </p:sp>
      </p:grpSp>
      <p:grpSp>
        <p:nvGrpSpPr>
          <p:cNvPr id="13" name="Group 13"/>
          <p:cNvGrpSpPr/>
          <p:nvPr/>
        </p:nvGrpSpPr>
        <p:grpSpPr>
          <a:xfrm>
            <a:off x="1298111" y="185964"/>
            <a:ext cx="5477387" cy="2000358"/>
            <a:chOff x="0" y="0"/>
            <a:chExt cx="1442604" cy="526843"/>
          </a:xfrm>
        </p:grpSpPr>
        <p:sp>
          <p:nvSpPr>
            <p:cNvPr id="14" name="Freeform 14"/>
            <p:cNvSpPr/>
            <p:nvPr/>
          </p:nvSpPr>
          <p:spPr>
            <a:xfrm>
              <a:off x="0" y="0"/>
              <a:ext cx="1442604" cy="526843"/>
            </a:xfrm>
            <a:custGeom>
              <a:avLst/>
              <a:gdLst/>
              <a:ahLst/>
              <a:cxnLst/>
              <a:rect l="l" t="t" r="r" b="b"/>
              <a:pathLst>
                <a:path w="1442604" h="526843">
                  <a:moveTo>
                    <a:pt x="0" y="0"/>
                  </a:moveTo>
                  <a:lnTo>
                    <a:pt x="1442604" y="0"/>
                  </a:lnTo>
                  <a:lnTo>
                    <a:pt x="1442604" y="526843"/>
                  </a:lnTo>
                  <a:lnTo>
                    <a:pt x="0" y="526843"/>
                  </a:lnTo>
                  <a:close/>
                </a:path>
              </a:pathLst>
            </a:custGeom>
            <a:solidFill>
              <a:srgbClr val="FFFFFF"/>
            </a:solidFill>
          </p:spPr>
        </p:sp>
        <p:sp>
          <p:nvSpPr>
            <p:cNvPr id="15" name="TextBox 15"/>
            <p:cNvSpPr txBox="1"/>
            <p:nvPr/>
          </p:nvSpPr>
          <p:spPr>
            <a:xfrm>
              <a:off x="0" y="19050"/>
              <a:ext cx="1442604" cy="507793"/>
            </a:xfrm>
            <a:prstGeom prst="rect">
              <a:avLst/>
            </a:prstGeom>
          </p:spPr>
          <p:txBody>
            <a:bodyPr lIns="50800" tIns="50800" rIns="50800" bIns="50800" rtlCol="0" anchor="ctr"/>
            <a:lstStyle/>
            <a:p>
              <a:pPr algn="ctr">
                <a:lnSpc>
                  <a:spcPts val="2577"/>
                </a:lnSpc>
              </a:pPr>
              <a:endParaRPr/>
            </a:p>
          </p:txBody>
        </p:sp>
      </p:grpSp>
      <p:grpSp>
        <p:nvGrpSpPr>
          <p:cNvPr id="16" name="Group 16"/>
          <p:cNvGrpSpPr/>
          <p:nvPr/>
        </p:nvGrpSpPr>
        <p:grpSpPr>
          <a:xfrm>
            <a:off x="1060781" y="1557339"/>
            <a:ext cx="5952047" cy="1983886"/>
            <a:chOff x="0" y="0"/>
            <a:chExt cx="1567617" cy="522505"/>
          </a:xfrm>
        </p:grpSpPr>
        <p:sp>
          <p:nvSpPr>
            <p:cNvPr id="17" name="Freeform 17"/>
            <p:cNvSpPr/>
            <p:nvPr/>
          </p:nvSpPr>
          <p:spPr>
            <a:xfrm>
              <a:off x="0" y="0"/>
              <a:ext cx="1567617" cy="522505"/>
            </a:xfrm>
            <a:custGeom>
              <a:avLst/>
              <a:gdLst/>
              <a:ahLst/>
              <a:cxnLst/>
              <a:rect l="l" t="t" r="r" b="b"/>
              <a:pathLst>
                <a:path w="1567617" h="522505">
                  <a:moveTo>
                    <a:pt x="0" y="0"/>
                  </a:moveTo>
                  <a:lnTo>
                    <a:pt x="1567617" y="0"/>
                  </a:lnTo>
                  <a:lnTo>
                    <a:pt x="1567617" y="522505"/>
                  </a:lnTo>
                  <a:lnTo>
                    <a:pt x="0" y="522505"/>
                  </a:lnTo>
                  <a:close/>
                </a:path>
              </a:pathLst>
            </a:custGeom>
            <a:solidFill>
              <a:srgbClr val="FAFAFA"/>
            </a:solidFill>
          </p:spPr>
        </p:sp>
        <p:sp>
          <p:nvSpPr>
            <p:cNvPr id="18" name="TextBox 18"/>
            <p:cNvSpPr txBox="1"/>
            <p:nvPr/>
          </p:nvSpPr>
          <p:spPr>
            <a:xfrm>
              <a:off x="0" y="19050"/>
              <a:ext cx="1567617" cy="503455"/>
            </a:xfrm>
            <a:prstGeom prst="rect">
              <a:avLst/>
            </a:prstGeom>
          </p:spPr>
          <p:txBody>
            <a:bodyPr lIns="50800" tIns="50800" rIns="50800" bIns="50800" rtlCol="0" anchor="ctr"/>
            <a:lstStyle/>
            <a:p>
              <a:pPr algn="ctr">
                <a:lnSpc>
                  <a:spcPts val="2577"/>
                </a:lnSpc>
              </a:pPr>
              <a:endParaRPr/>
            </a:p>
          </p:txBody>
        </p:sp>
      </p:grpSp>
      <p:sp>
        <p:nvSpPr>
          <p:cNvPr id="19" name="TextBox 19"/>
          <p:cNvSpPr txBox="1"/>
          <p:nvPr/>
        </p:nvSpPr>
        <p:spPr>
          <a:xfrm>
            <a:off x="1498794" y="763786"/>
            <a:ext cx="16355678" cy="1057275"/>
          </a:xfrm>
          <a:prstGeom prst="rect">
            <a:avLst/>
          </a:prstGeom>
        </p:spPr>
        <p:txBody>
          <a:bodyPr lIns="0" tIns="0" rIns="0" bIns="0" rtlCol="0" anchor="t">
            <a:spAutoFit/>
          </a:bodyPr>
          <a:lstStyle/>
          <a:p>
            <a:pPr>
              <a:lnSpc>
                <a:spcPts val="8399"/>
              </a:lnSpc>
            </a:pPr>
            <a:r>
              <a:rPr lang="en-US" sz="6999" dirty="0">
                <a:solidFill>
                  <a:srgbClr val="011D63"/>
                </a:solidFill>
                <a:latin typeface="Open Sans 2 Bold"/>
              </a:rPr>
              <a:t>Reminders</a:t>
            </a:r>
          </a:p>
        </p:txBody>
      </p:sp>
      <p:pic>
        <p:nvPicPr>
          <p:cNvPr id="9" name="Picture 8" descr="Two women, one in glasses and blazer, talking in business office">
            <a:extLst>
              <a:ext uri="{FF2B5EF4-FFF2-40B4-BE49-F238E27FC236}">
                <a16:creationId xmlns:a16="http://schemas.microsoft.com/office/drawing/2014/main" id="{B828C8A4-E2DD-7EF2-1745-C0486A7771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74" t="-1766" r="-3725" b="1766"/>
          <a:stretch/>
        </p:blipFill>
        <p:spPr>
          <a:xfrm>
            <a:off x="10635596" y="1397951"/>
            <a:ext cx="7220264" cy="7633754"/>
          </a:xfrm>
          <a:prstGeom prst="rect">
            <a:avLst/>
          </a:prstGeom>
        </p:spPr>
      </p:pic>
      <p:pic>
        <p:nvPicPr>
          <p:cNvPr id="22" name="Picture 21" descr="A black and white sign&#10;&#10;Description automatically generated with low confidence">
            <a:extLst>
              <a:ext uri="{FF2B5EF4-FFF2-40B4-BE49-F238E27FC236}">
                <a16:creationId xmlns:a16="http://schemas.microsoft.com/office/drawing/2014/main" id="{6D9AF90E-4605-F17A-AD8D-5F5123AADA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489" y="9308848"/>
            <a:ext cx="1698584" cy="834052"/>
          </a:xfrm>
          <a:prstGeom prst="rect">
            <a:avLst/>
          </a:prstGeom>
        </p:spPr>
      </p:pic>
      <p:sp>
        <p:nvSpPr>
          <p:cNvPr id="10" name="TextBox 20">
            <a:extLst>
              <a:ext uri="{FF2B5EF4-FFF2-40B4-BE49-F238E27FC236}">
                <a16:creationId xmlns:a16="http://schemas.microsoft.com/office/drawing/2014/main" id="{30243B71-655E-9F6F-93B2-EB04E0E1C12B}"/>
              </a:ext>
            </a:extLst>
          </p:cNvPr>
          <p:cNvSpPr txBox="1"/>
          <p:nvPr/>
        </p:nvSpPr>
        <p:spPr>
          <a:xfrm>
            <a:off x="1409044" y="2332579"/>
            <a:ext cx="8611987" cy="6976269"/>
          </a:xfrm>
          <a:prstGeom prst="rect">
            <a:avLst/>
          </a:prstGeom>
        </p:spPr>
        <p:txBody>
          <a:bodyPr wrap="square" lIns="0" tIns="0" rIns="0" bIns="0" rtlCol="0" anchor="t">
            <a:spAutoFit/>
          </a:bodyPr>
          <a:lstStyle/>
          <a:p>
            <a:pPr marL="647700" lvl="1" indent="-323850">
              <a:lnSpc>
                <a:spcPts val="3390"/>
              </a:lnSpc>
              <a:buFont typeface="Arial"/>
              <a:buChar char="•"/>
            </a:pPr>
            <a:r>
              <a:rPr lang="en-US" sz="3000" spc="-89" dirty="0">
                <a:solidFill>
                  <a:srgbClr val="011D63"/>
                </a:solidFill>
                <a:latin typeface="Open Sans 1"/>
              </a:rPr>
              <a:t>You are not required to upload any documentation for the termination of an employee.  The employee’s benefits will automatically terminate in Edison.</a:t>
            </a:r>
          </a:p>
          <a:p>
            <a:pPr>
              <a:lnSpc>
                <a:spcPts val="3390"/>
              </a:lnSpc>
            </a:pPr>
            <a:endParaRPr lang="en-US" sz="3000" spc="-89" dirty="0">
              <a:solidFill>
                <a:srgbClr val="011D63"/>
              </a:solidFill>
              <a:latin typeface="Open Sans 1"/>
            </a:endParaRPr>
          </a:p>
          <a:p>
            <a:pPr marL="647700" lvl="1" indent="-323850">
              <a:lnSpc>
                <a:spcPts val="3390"/>
              </a:lnSpc>
              <a:buFont typeface="Arial"/>
              <a:buChar char="•"/>
            </a:pPr>
            <a:r>
              <a:rPr lang="en-US" sz="3000" spc="-89" dirty="0">
                <a:solidFill>
                  <a:srgbClr val="011D63"/>
                </a:solidFill>
                <a:latin typeface="Open Sans 1"/>
              </a:rPr>
              <a:t>For ABCs that terminate employment, you are </a:t>
            </a:r>
            <a:r>
              <a:rPr lang="en-US" sz="3000" spc="-89" dirty="0">
                <a:solidFill>
                  <a:srgbClr val="011D63"/>
                </a:solidFill>
                <a:latin typeface="Open Sans 1 Bold"/>
              </a:rPr>
              <a:t>unable to enter your own termination</a:t>
            </a:r>
            <a:r>
              <a:rPr lang="en-US" sz="3000" spc="-89" dirty="0">
                <a:solidFill>
                  <a:srgbClr val="011D63"/>
                </a:solidFill>
                <a:latin typeface="Open Sans 1"/>
              </a:rPr>
              <a:t> in Edison. In this instance, the </a:t>
            </a:r>
            <a:r>
              <a:rPr lang="en-US" sz="3000" spc="-89" dirty="0">
                <a:solidFill>
                  <a:srgbClr val="011D63"/>
                </a:solidFill>
                <a:latin typeface="Open Sans 1 Bold"/>
              </a:rPr>
              <a:t>backup ABC </a:t>
            </a:r>
            <a:r>
              <a:rPr lang="en-US" sz="3000" u="sng" spc="-89" dirty="0">
                <a:solidFill>
                  <a:srgbClr val="011D63"/>
                </a:solidFill>
                <a:latin typeface="Open Sans 1 Bold"/>
              </a:rPr>
              <a:t>MUST</a:t>
            </a:r>
            <a:r>
              <a:rPr lang="en-US" sz="3000" spc="-89" dirty="0">
                <a:solidFill>
                  <a:srgbClr val="011D63"/>
                </a:solidFill>
                <a:latin typeface="Open Sans 1 Bold"/>
              </a:rPr>
              <a:t> enter the termination</a:t>
            </a:r>
            <a:r>
              <a:rPr lang="en-US" sz="3000" spc="-89" dirty="0">
                <a:solidFill>
                  <a:srgbClr val="011D63"/>
                </a:solidFill>
                <a:latin typeface="Open Sans 1"/>
              </a:rPr>
              <a:t> in Edison. If your agency doesn’t have a Backup ABC, a request can be submitted to Benefits Administration through Zendesk. You will request that BA enters the termination.</a:t>
            </a:r>
          </a:p>
          <a:p>
            <a:pPr>
              <a:lnSpc>
                <a:spcPts val="3390"/>
              </a:lnSpc>
            </a:pPr>
            <a:endParaRPr lang="en-US" sz="3000" spc="-89" dirty="0">
              <a:solidFill>
                <a:srgbClr val="011D63"/>
              </a:solidFill>
              <a:latin typeface="Open Sans 1"/>
            </a:endParaRPr>
          </a:p>
          <a:p>
            <a:pPr>
              <a:lnSpc>
                <a:spcPts val="3390"/>
              </a:lnSpc>
            </a:pPr>
            <a:endParaRPr lang="en-US" sz="3000" spc="-89" dirty="0">
              <a:solidFill>
                <a:srgbClr val="011D63"/>
              </a:solidFill>
              <a:latin typeface="Open Sans 1"/>
            </a:endParaRPr>
          </a:p>
          <a:p>
            <a:pPr>
              <a:lnSpc>
                <a:spcPts val="3390"/>
              </a:lnSpc>
            </a:pPr>
            <a:endParaRPr lang="en-US" sz="3000" spc="-89" dirty="0">
              <a:solidFill>
                <a:srgbClr val="011D63"/>
              </a:solidFill>
              <a:latin typeface="Open Sans 1"/>
            </a:endParaRPr>
          </a:p>
        </p:txBody>
      </p:sp>
    </p:spTree>
    <p:custDataLst>
      <p:tags r:id="rId1"/>
    </p:custDataLst>
    <p:extLst>
      <p:ext uri="{BB962C8B-B14F-4D97-AF65-F5344CB8AC3E}">
        <p14:creationId xmlns:p14="http://schemas.microsoft.com/office/powerpoint/2010/main" val="1468767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05018"/>
            <a:ext cx="8341528" cy="7021546"/>
            <a:chOff x="0" y="0"/>
            <a:chExt cx="2196946" cy="1849296"/>
          </a:xfrm>
        </p:grpSpPr>
        <p:sp>
          <p:nvSpPr>
            <p:cNvPr id="3" name="Freeform 3"/>
            <p:cNvSpPr/>
            <p:nvPr/>
          </p:nvSpPr>
          <p:spPr>
            <a:xfrm>
              <a:off x="0" y="0"/>
              <a:ext cx="2196946" cy="1849296"/>
            </a:xfrm>
            <a:custGeom>
              <a:avLst/>
              <a:gdLst/>
              <a:ahLst/>
              <a:cxnLst/>
              <a:rect l="l" t="t" r="r" b="b"/>
              <a:pathLst>
                <a:path w="2196946" h="1849296">
                  <a:moveTo>
                    <a:pt x="0" y="0"/>
                  </a:moveTo>
                  <a:lnTo>
                    <a:pt x="2196946" y="0"/>
                  </a:lnTo>
                  <a:lnTo>
                    <a:pt x="2196946" y="1849296"/>
                  </a:lnTo>
                  <a:lnTo>
                    <a:pt x="0" y="1849296"/>
                  </a:lnTo>
                  <a:close/>
                </a:path>
              </a:pathLst>
            </a:custGeom>
            <a:solidFill>
              <a:srgbClr val="000000">
                <a:alpha val="0"/>
              </a:srgbClr>
            </a:solidFill>
            <a:ln w="38100" cap="sq">
              <a:solidFill>
                <a:srgbClr val="000000"/>
              </a:solidFill>
              <a:prstDash val="solid"/>
              <a:miter/>
            </a:ln>
          </p:spPr>
        </p:sp>
        <p:sp>
          <p:nvSpPr>
            <p:cNvPr id="4" name="TextBox 4"/>
            <p:cNvSpPr txBox="1"/>
            <p:nvPr/>
          </p:nvSpPr>
          <p:spPr>
            <a:xfrm>
              <a:off x="0" y="-38100"/>
              <a:ext cx="2196946" cy="1887396"/>
            </a:xfrm>
            <a:prstGeom prst="rect">
              <a:avLst/>
            </a:prstGeom>
          </p:spPr>
          <p:txBody>
            <a:bodyPr lIns="50800" tIns="50800" rIns="50800" bIns="50800" rtlCol="0" anchor="ctr"/>
            <a:lstStyle/>
            <a:p>
              <a:pPr algn="ctr">
                <a:lnSpc>
                  <a:spcPts val="3425"/>
                </a:lnSpc>
              </a:pPr>
              <a:endParaRPr/>
            </a:p>
          </p:txBody>
        </p:sp>
      </p:grpSp>
      <p:grpSp>
        <p:nvGrpSpPr>
          <p:cNvPr id="5" name="Group 5"/>
          <p:cNvGrpSpPr/>
          <p:nvPr/>
        </p:nvGrpSpPr>
        <p:grpSpPr>
          <a:xfrm>
            <a:off x="1354444" y="2789611"/>
            <a:ext cx="8252641" cy="8427335"/>
            <a:chOff x="0" y="0"/>
            <a:chExt cx="11003522" cy="11236446"/>
          </a:xfrm>
        </p:grpSpPr>
        <p:pic>
          <p:nvPicPr>
            <p:cNvPr id="6" name="Picture 6"/>
            <p:cNvPicPr>
              <a:picLocks noChangeAspect="1"/>
            </p:cNvPicPr>
            <p:nvPr/>
          </p:nvPicPr>
          <p:blipFill>
            <a:blip r:embed="rId3"/>
            <a:srcRect l="17378" r="17378"/>
            <a:stretch>
              <a:fillRect/>
            </a:stretch>
          </p:blipFill>
          <p:spPr>
            <a:xfrm>
              <a:off x="0" y="0"/>
              <a:ext cx="11003522" cy="11236446"/>
            </a:xfrm>
            <a:prstGeom prst="rect">
              <a:avLst/>
            </a:prstGeom>
          </p:spPr>
        </p:pic>
      </p:grpSp>
      <p:grpSp>
        <p:nvGrpSpPr>
          <p:cNvPr id="7" name="Group 7"/>
          <p:cNvGrpSpPr/>
          <p:nvPr/>
        </p:nvGrpSpPr>
        <p:grpSpPr>
          <a:xfrm>
            <a:off x="0" y="0"/>
            <a:ext cx="18288000" cy="2259162"/>
            <a:chOff x="0" y="0"/>
            <a:chExt cx="4816593" cy="595006"/>
          </a:xfrm>
        </p:grpSpPr>
        <p:sp>
          <p:nvSpPr>
            <p:cNvPr id="8" name="Freeform 8"/>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9" name="TextBox 9"/>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10" name="TextBox 10"/>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Termination Reasons</a:t>
            </a:r>
          </a:p>
        </p:txBody>
      </p:sp>
      <p:sp>
        <p:nvSpPr>
          <p:cNvPr id="11" name="TextBox 11"/>
          <p:cNvSpPr txBox="1"/>
          <p:nvPr/>
        </p:nvSpPr>
        <p:spPr>
          <a:xfrm>
            <a:off x="10880978" y="4743715"/>
            <a:ext cx="6172624" cy="37147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1 Medium"/>
              </a:rPr>
              <a:t>Death</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Involuntary Termination</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Gross Misconduct</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Resignation</a:t>
            </a:r>
          </a:p>
        </p:txBody>
      </p:sp>
      <p:sp>
        <p:nvSpPr>
          <p:cNvPr id="12" name="TextBox 12"/>
          <p:cNvSpPr txBox="1"/>
          <p:nvPr/>
        </p:nvSpPr>
        <p:spPr>
          <a:xfrm>
            <a:off x="10550203" y="2954996"/>
            <a:ext cx="6503399" cy="1047750"/>
          </a:xfrm>
          <a:prstGeom prst="rect">
            <a:avLst/>
          </a:prstGeom>
        </p:spPr>
        <p:txBody>
          <a:bodyPr lIns="0" tIns="0" rIns="0" bIns="0" rtlCol="0" anchor="t">
            <a:spAutoFit/>
          </a:bodyPr>
          <a:lstStyle/>
          <a:p>
            <a:pPr>
              <a:lnSpc>
                <a:spcPts val="4200"/>
              </a:lnSpc>
            </a:pPr>
            <a:r>
              <a:rPr lang="en-US" sz="3000" dirty="0">
                <a:solidFill>
                  <a:srgbClr val="000000"/>
                </a:solidFill>
                <a:latin typeface="Open Sans 1 Medium"/>
              </a:rPr>
              <a:t>ABCs can terminate an employee in Edison for any reasons including:</a:t>
            </a:r>
          </a:p>
        </p:txBody>
      </p:sp>
      <p:sp>
        <p:nvSpPr>
          <p:cNvPr id="17" name="AutoShape 17"/>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18" name="AutoShape 18"/>
          <p:cNvSpPr/>
          <p:nvPr/>
        </p:nvSpPr>
        <p:spPr>
          <a:xfrm>
            <a:off x="-273539" y="33338"/>
            <a:ext cx="18561539" cy="0"/>
          </a:xfrm>
          <a:prstGeom prst="line">
            <a:avLst/>
          </a:prstGeom>
          <a:ln w="66675" cap="flat">
            <a:solidFill>
              <a:srgbClr val="75787B"/>
            </a:solidFill>
            <a:prstDash val="solid"/>
            <a:headEnd type="none" w="sm" len="sm"/>
            <a:tailEnd type="none" w="sm" len="sm"/>
          </a:ln>
        </p:spPr>
      </p:sp>
      <p:pic>
        <p:nvPicPr>
          <p:cNvPr id="19" name="Picture 18" descr="A black and white sign&#10;&#10;Description automatically generated with low confidence">
            <a:extLst>
              <a:ext uri="{FF2B5EF4-FFF2-40B4-BE49-F238E27FC236}">
                <a16:creationId xmlns:a16="http://schemas.microsoft.com/office/drawing/2014/main" id="{FD15D5C7-F521-34E6-CC7D-2C3E79EE3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0008" y="9355218"/>
            <a:ext cx="1698584" cy="834052"/>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16615" y="308109"/>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854403" y="1464609"/>
            <a:ext cx="16756057" cy="7578396"/>
            <a:chOff x="0" y="0"/>
            <a:chExt cx="4413118" cy="1995956"/>
          </a:xfrm>
        </p:grpSpPr>
        <p:sp>
          <p:nvSpPr>
            <p:cNvPr id="4" name="Freeform 4"/>
            <p:cNvSpPr/>
            <p:nvPr/>
          </p:nvSpPr>
          <p:spPr>
            <a:xfrm>
              <a:off x="0" y="0"/>
              <a:ext cx="4413118" cy="1995956"/>
            </a:xfrm>
            <a:custGeom>
              <a:avLst/>
              <a:gdLst/>
              <a:ahLst/>
              <a:cxnLst/>
              <a:rect l="l" t="t" r="r" b="b"/>
              <a:pathLst>
                <a:path w="4413118" h="1995956">
                  <a:moveTo>
                    <a:pt x="0" y="0"/>
                  </a:moveTo>
                  <a:lnTo>
                    <a:pt x="4413118" y="0"/>
                  </a:lnTo>
                  <a:lnTo>
                    <a:pt x="4413118" y="1995956"/>
                  </a:lnTo>
                  <a:lnTo>
                    <a:pt x="0" y="1995956"/>
                  </a:lnTo>
                  <a:close/>
                </a:path>
              </a:pathLst>
            </a:custGeom>
            <a:solidFill>
              <a:srgbClr val="FAFAFA"/>
            </a:solidFill>
          </p:spPr>
        </p:sp>
        <p:sp>
          <p:nvSpPr>
            <p:cNvPr id="5" name="TextBox 5"/>
            <p:cNvSpPr txBox="1"/>
            <p:nvPr/>
          </p:nvSpPr>
          <p:spPr>
            <a:xfrm>
              <a:off x="0" y="19050"/>
              <a:ext cx="4413118" cy="1976906"/>
            </a:xfrm>
            <a:prstGeom prst="rect">
              <a:avLst/>
            </a:prstGeom>
          </p:spPr>
          <p:txBody>
            <a:bodyPr lIns="50800" tIns="50800" rIns="50800" bIns="50800" rtlCol="0" anchor="ctr"/>
            <a:lstStyle/>
            <a:p>
              <a:pPr algn="ctr">
                <a:lnSpc>
                  <a:spcPts val="2577"/>
                </a:lnSpc>
              </a:pPr>
              <a:endParaRPr/>
            </a:p>
          </p:txBody>
        </p:sp>
      </p:grpSp>
      <p:grpSp>
        <p:nvGrpSpPr>
          <p:cNvPr id="6" name="Group 6"/>
          <p:cNvGrpSpPr/>
          <p:nvPr/>
        </p:nvGrpSpPr>
        <p:grpSpPr>
          <a:xfrm>
            <a:off x="854403" y="1464609"/>
            <a:ext cx="16756057" cy="7578396"/>
            <a:chOff x="0" y="0"/>
            <a:chExt cx="4413118" cy="1995956"/>
          </a:xfrm>
        </p:grpSpPr>
        <p:sp>
          <p:nvSpPr>
            <p:cNvPr id="7" name="Freeform 7"/>
            <p:cNvSpPr/>
            <p:nvPr/>
          </p:nvSpPr>
          <p:spPr>
            <a:xfrm>
              <a:off x="0" y="0"/>
              <a:ext cx="4413118" cy="1995956"/>
            </a:xfrm>
            <a:custGeom>
              <a:avLst/>
              <a:gdLst/>
              <a:ahLst/>
              <a:cxnLst/>
              <a:rect l="l" t="t" r="r" b="b"/>
              <a:pathLst>
                <a:path w="4413118" h="1995956">
                  <a:moveTo>
                    <a:pt x="0" y="0"/>
                  </a:moveTo>
                  <a:lnTo>
                    <a:pt x="4413118" y="0"/>
                  </a:lnTo>
                  <a:lnTo>
                    <a:pt x="4413118" y="1995956"/>
                  </a:lnTo>
                  <a:lnTo>
                    <a:pt x="0" y="1995956"/>
                  </a:lnTo>
                  <a:close/>
                </a:path>
              </a:pathLst>
            </a:custGeom>
            <a:solidFill>
              <a:srgbClr val="000000">
                <a:alpha val="0"/>
              </a:srgbClr>
            </a:solidFill>
            <a:ln w="38100" cap="sq">
              <a:solidFill>
                <a:srgbClr val="011D63"/>
              </a:solidFill>
              <a:prstDash val="solid"/>
              <a:miter/>
            </a:ln>
          </p:spPr>
        </p:sp>
        <p:sp>
          <p:nvSpPr>
            <p:cNvPr id="8" name="TextBox 8"/>
            <p:cNvSpPr txBox="1"/>
            <p:nvPr/>
          </p:nvSpPr>
          <p:spPr>
            <a:xfrm>
              <a:off x="0" y="-38100"/>
              <a:ext cx="4413118" cy="2034056"/>
            </a:xfrm>
            <a:prstGeom prst="rect">
              <a:avLst/>
            </a:prstGeom>
          </p:spPr>
          <p:txBody>
            <a:bodyPr lIns="50800" tIns="50800" rIns="50800" bIns="50800" rtlCol="0" anchor="ctr"/>
            <a:lstStyle/>
            <a:p>
              <a:pPr algn="ctr">
                <a:lnSpc>
                  <a:spcPts val="3425"/>
                </a:lnSpc>
              </a:pPr>
              <a:endParaRPr/>
            </a:p>
          </p:txBody>
        </p:sp>
      </p:grpSp>
      <p:grpSp>
        <p:nvGrpSpPr>
          <p:cNvPr id="13" name="Group 13"/>
          <p:cNvGrpSpPr/>
          <p:nvPr/>
        </p:nvGrpSpPr>
        <p:grpSpPr>
          <a:xfrm>
            <a:off x="1298111" y="185964"/>
            <a:ext cx="5477387" cy="2000358"/>
            <a:chOff x="0" y="0"/>
            <a:chExt cx="1442604" cy="526843"/>
          </a:xfrm>
        </p:grpSpPr>
        <p:sp>
          <p:nvSpPr>
            <p:cNvPr id="14" name="Freeform 14"/>
            <p:cNvSpPr/>
            <p:nvPr/>
          </p:nvSpPr>
          <p:spPr>
            <a:xfrm>
              <a:off x="0" y="0"/>
              <a:ext cx="1442604" cy="526843"/>
            </a:xfrm>
            <a:custGeom>
              <a:avLst/>
              <a:gdLst/>
              <a:ahLst/>
              <a:cxnLst/>
              <a:rect l="l" t="t" r="r" b="b"/>
              <a:pathLst>
                <a:path w="1442604" h="526843">
                  <a:moveTo>
                    <a:pt x="0" y="0"/>
                  </a:moveTo>
                  <a:lnTo>
                    <a:pt x="1442604" y="0"/>
                  </a:lnTo>
                  <a:lnTo>
                    <a:pt x="1442604" y="526843"/>
                  </a:lnTo>
                  <a:lnTo>
                    <a:pt x="0" y="526843"/>
                  </a:lnTo>
                  <a:close/>
                </a:path>
              </a:pathLst>
            </a:custGeom>
            <a:solidFill>
              <a:srgbClr val="FFFFFF"/>
            </a:solidFill>
          </p:spPr>
        </p:sp>
        <p:sp>
          <p:nvSpPr>
            <p:cNvPr id="15" name="TextBox 15"/>
            <p:cNvSpPr txBox="1"/>
            <p:nvPr/>
          </p:nvSpPr>
          <p:spPr>
            <a:xfrm>
              <a:off x="0" y="19050"/>
              <a:ext cx="1442604" cy="507793"/>
            </a:xfrm>
            <a:prstGeom prst="rect">
              <a:avLst/>
            </a:prstGeom>
          </p:spPr>
          <p:txBody>
            <a:bodyPr lIns="50800" tIns="50800" rIns="50800" bIns="50800" rtlCol="0" anchor="ctr"/>
            <a:lstStyle/>
            <a:p>
              <a:pPr algn="ctr">
                <a:lnSpc>
                  <a:spcPts val="2577"/>
                </a:lnSpc>
              </a:pPr>
              <a:endParaRPr/>
            </a:p>
          </p:txBody>
        </p:sp>
      </p:grpSp>
      <p:grpSp>
        <p:nvGrpSpPr>
          <p:cNvPr id="16" name="Group 16"/>
          <p:cNvGrpSpPr/>
          <p:nvPr/>
        </p:nvGrpSpPr>
        <p:grpSpPr>
          <a:xfrm>
            <a:off x="1060781" y="1557339"/>
            <a:ext cx="5952047" cy="1983886"/>
            <a:chOff x="0" y="0"/>
            <a:chExt cx="1567617" cy="522505"/>
          </a:xfrm>
        </p:grpSpPr>
        <p:sp>
          <p:nvSpPr>
            <p:cNvPr id="17" name="Freeform 17"/>
            <p:cNvSpPr/>
            <p:nvPr/>
          </p:nvSpPr>
          <p:spPr>
            <a:xfrm>
              <a:off x="0" y="0"/>
              <a:ext cx="1567617" cy="522505"/>
            </a:xfrm>
            <a:custGeom>
              <a:avLst/>
              <a:gdLst/>
              <a:ahLst/>
              <a:cxnLst/>
              <a:rect l="l" t="t" r="r" b="b"/>
              <a:pathLst>
                <a:path w="1567617" h="522505">
                  <a:moveTo>
                    <a:pt x="0" y="0"/>
                  </a:moveTo>
                  <a:lnTo>
                    <a:pt x="1567617" y="0"/>
                  </a:lnTo>
                  <a:lnTo>
                    <a:pt x="1567617" y="522505"/>
                  </a:lnTo>
                  <a:lnTo>
                    <a:pt x="0" y="522505"/>
                  </a:lnTo>
                  <a:close/>
                </a:path>
              </a:pathLst>
            </a:custGeom>
            <a:solidFill>
              <a:srgbClr val="FAFAFA"/>
            </a:solidFill>
          </p:spPr>
        </p:sp>
        <p:sp>
          <p:nvSpPr>
            <p:cNvPr id="18" name="TextBox 18"/>
            <p:cNvSpPr txBox="1"/>
            <p:nvPr/>
          </p:nvSpPr>
          <p:spPr>
            <a:xfrm>
              <a:off x="0" y="19050"/>
              <a:ext cx="1567617" cy="503455"/>
            </a:xfrm>
            <a:prstGeom prst="rect">
              <a:avLst/>
            </a:prstGeom>
          </p:spPr>
          <p:txBody>
            <a:bodyPr lIns="50800" tIns="50800" rIns="50800" bIns="50800" rtlCol="0" anchor="ctr"/>
            <a:lstStyle/>
            <a:p>
              <a:pPr algn="ctr">
                <a:lnSpc>
                  <a:spcPts val="2577"/>
                </a:lnSpc>
              </a:pPr>
              <a:endParaRPr/>
            </a:p>
          </p:txBody>
        </p:sp>
      </p:grpSp>
      <p:sp>
        <p:nvSpPr>
          <p:cNvPr id="19" name="TextBox 19"/>
          <p:cNvSpPr txBox="1"/>
          <p:nvPr/>
        </p:nvSpPr>
        <p:spPr>
          <a:xfrm>
            <a:off x="1498794" y="763786"/>
            <a:ext cx="16355678" cy="1057275"/>
          </a:xfrm>
          <a:prstGeom prst="rect">
            <a:avLst/>
          </a:prstGeom>
        </p:spPr>
        <p:txBody>
          <a:bodyPr lIns="0" tIns="0" rIns="0" bIns="0" rtlCol="0" anchor="t">
            <a:spAutoFit/>
          </a:bodyPr>
          <a:lstStyle/>
          <a:p>
            <a:pPr>
              <a:lnSpc>
                <a:spcPts val="8399"/>
              </a:lnSpc>
            </a:pPr>
            <a:r>
              <a:rPr lang="en-US" sz="6999" dirty="0">
                <a:solidFill>
                  <a:srgbClr val="011D63"/>
                </a:solidFill>
                <a:latin typeface="Open Sans 2 Bold"/>
              </a:rPr>
              <a:t>Reminders</a:t>
            </a:r>
          </a:p>
        </p:txBody>
      </p:sp>
      <p:sp>
        <p:nvSpPr>
          <p:cNvPr id="20" name="TextBox 20"/>
          <p:cNvSpPr txBox="1"/>
          <p:nvPr/>
        </p:nvSpPr>
        <p:spPr>
          <a:xfrm>
            <a:off x="1270036" y="2966271"/>
            <a:ext cx="8940763" cy="5232202"/>
          </a:xfrm>
          <a:prstGeom prst="rect">
            <a:avLst/>
          </a:prstGeom>
        </p:spPr>
        <p:txBody>
          <a:bodyPr wrap="square" lIns="0" tIns="0" rIns="0" bIns="0" rtlCol="0" anchor="t">
            <a:spAutoFit/>
          </a:bodyPr>
          <a:lstStyle/>
          <a:p>
            <a:pPr marL="647700" lvl="1" indent="-323850">
              <a:lnSpc>
                <a:spcPts val="3390"/>
              </a:lnSpc>
              <a:buFont typeface="Arial"/>
              <a:buChar char="•"/>
            </a:pPr>
            <a:r>
              <a:rPr lang="en-US" sz="3000" spc="-89" dirty="0">
                <a:solidFill>
                  <a:srgbClr val="011D63"/>
                </a:solidFill>
                <a:latin typeface="Open Sans 1"/>
              </a:rPr>
              <a:t>If you use the reason code of </a:t>
            </a:r>
            <a:r>
              <a:rPr lang="en-US" sz="3000" spc="-89" dirty="0">
                <a:solidFill>
                  <a:srgbClr val="011D63"/>
                </a:solidFill>
                <a:latin typeface="Open Sans 1 Bold"/>
              </a:rPr>
              <a:t>XMC Gross Misconduct</a:t>
            </a:r>
            <a:r>
              <a:rPr lang="en-US" sz="3000" spc="-89" dirty="0">
                <a:solidFill>
                  <a:srgbClr val="011D63"/>
                </a:solidFill>
                <a:latin typeface="Open Sans 1"/>
              </a:rPr>
              <a:t>, the employee will not be eligible for Cobra.</a:t>
            </a:r>
          </a:p>
          <a:p>
            <a:pPr>
              <a:lnSpc>
                <a:spcPts val="3390"/>
              </a:lnSpc>
            </a:pPr>
            <a:endParaRPr lang="en-US" sz="3000" spc="-89" dirty="0">
              <a:solidFill>
                <a:srgbClr val="011D63"/>
              </a:solidFill>
              <a:latin typeface="Open Sans 1"/>
            </a:endParaRPr>
          </a:p>
          <a:p>
            <a:pPr marL="647700" lvl="1" indent="-323850">
              <a:lnSpc>
                <a:spcPts val="3390"/>
              </a:lnSpc>
              <a:buFont typeface="Arial"/>
              <a:buChar char="•"/>
            </a:pPr>
            <a:r>
              <a:rPr lang="en-US" sz="3000" spc="-89" dirty="0">
                <a:solidFill>
                  <a:srgbClr val="011D63"/>
                </a:solidFill>
                <a:latin typeface="Open Sans 1"/>
              </a:rPr>
              <a:t>You can enter terminations with a future date.</a:t>
            </a:r>
          </a:p>
          <a:p>
            <a:pPr>
              <a:lnSpc>
                <a:spcPts val="3390"/>
              </a:lnSpc>
            </a:pPr>
            <a:endParaRPr lang="en-US" sz="3000" spc="-89" dirty="0">
              <a:solidFill>
                <a:srgbClr val="011D63"/>
              </a:solidFill>
              <a:latin typeface="Open Sans 1"/>
            </a:endParaRPr>
          </a:p>
          <a:p>
            <a:pPr marL="647700" lvl="1" indent="-323850">
              <a:lnSpc>
                <a:spcPts val="3390"/>
              </a:lnSpc>
              <a:buFont typeface="Arial"/>
              <a:buChar char="•"/>
            </a:pPr>
            <a:r>
              <a:rPr lang="en-US" sz="3000" spc="-89" dirty="0">
                <a:solidFill>
                  <a:srgbClr val="011D63"/>
                </a:solidFill>
                <a:latin typeface="Open Sans 1"/>
              </a:rPr>
              <a:t>If you enter a termination in error, submit a Corrections and Clarification Form requesting BA to correct the termination date in Edison.</a:t>
            </a:r>
          </a:p>
          <a:p>
            <a:pPr>
              <a:lnSpc>
                <a:spcPts val="3390"/>
              </a:lnSpc>
            </a:pPr>
            <a:endParaRPr lang="en-US" sz="3000" spc="-89" dirty="0">
              <a:solidFill>
                <a:srgbClr val="011D63"/>
              </a:solidFill>
              <a:latin typeface="Open Sans 1"/>
            </a:endParaRPr>
          </a:p>
          <a:p>
            <a:pPr>
              <a:lnSpc>
                <a:spcPts val="3390"/>
              </a:lnSpc>
            </a:pPr>
            <a:endParaRPr lang="en-US" sz="3000" spc="-89" dirty="0">
              <a:solidFill>
                <a:srgbClr val="011D63"/>
              </a:solidFill>
              <a:latin typeface="Open Sans 1"/>
            </a:endParaRPr>
          </a:p>
          <a:p>
            <a:pPr>
              <a:lnSpc>
                <a:spcPts val="3390"/>
              </a:lnSpc>
            </a:pPr>
            <a:endParaRPr lang="en-US" sz="3000" spc="-89" dirty="0">
              <a:solidFill>
                <a:srgbClr val="011D63"/>
              </a:solidFill>
              <a:latin typeface="Open Sans 1"/>
            </a:endParaRPr>
          </a:p>
        </p:txBody>
      </p:sp>
      <p:pic>
        <p:nvPicPr>
          <p:cNvPr id="21" name="Picture 20" descr="A black and white sign&#10;&#10;Description automatically generated with low confidence">
            <a:extLst>
              <a:ext uri="{FF2B5EF4-FFF2-40B4-BE49-F238E27FC236}">
                <a16:creationId xmlns:a16="http://schemas.microsoft.com/office/drawing/2014/main" id="{C89B6533-346C-8BBB-03AE-F549484A78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89" y="9308848"/>
            <a:ext cx="1698584" cy="834052"/>
          </a:xfrm>
          <a:prstGeom prst="rect">
            <a:avLst/>
          </a:prstGeom>
        </p:spPr>
      </p:pic>
      <p:pic>
        <p:nvPicPr>
          <p:cNvPr id="10" name="Picture 9" descr="Business people video conferencing">
            <a:extLst>
              <a:ext uri="{FF2B5EF4-FFF2-40B4-BE49-F238E27FC236}">
                <a16:creationId xmlns:a16="http://schemas.microsoft.com/office/drawing/2014/main" id="{0FE6146F-7375-7C43-D6CB-FA4D41CD9543}"/>
              </a:ext>
            </a:extLst>
          </p:cNvPr>
          <p:cNvPicPr>
            <a:picLocks noChangeAspect="1"/>
          </p:cNvPicPr>
          <p:nvPr/>
        </p:nvPicPr>
        <p:blipFill rotWithShape="1">
          <a:blip r:embed="rId6">
            <a:extLst>
              <a:ext uri="{28A0092B-C50C-407E-A947-70E740481C1C}">
                <a14:useLocalDpi xmlns:a14="http://schemas.microsoft.com/office/drawing/2010/main" val="0"/>
              </a:ext>
            </a:extLst>
          </a:blip>
          <a:srcRect l="32779" r="31733"/>
          <a:stretch/>
        </p:blipFill>
        <p:spPr>
          <a:xfrm>
            <a:off x="11376558" y="0"/>
            <a:ext cx="5477387" cy="10287000"/>
          </a:xfrm>
          <a:prstGeom prst="rect">
            <a:avLst/>
          </a:prstGeom>
        </p:spPr>
      </p:pic>
    </p:spTree>
    <p:custDataLst>
      <p:tags r:id="rId1"/>
    </p:custDataLst>
    <p:extLst>
      <p:ext uri="{BB962C8B-B14F-4D97-AF65-F5344CB8AC3E}">
        <p14:creationId xmlns:p14="http://schemas.microsoft.com/office/powerpoint/2010/main" val="3013238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16615" y="308109"/>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854403" y="1464609"/>
            <a:ext cx="16756057" cy="7578396"/>
            <a:chOff x="0" y="0"/>
            <a:chExt cx="4413118" cy="1995956"/>
          </a:xfrm>
        </p:grpSpPr>
        <p:sp>
          <p:nvSpPr>
            <p:cNvPr id="4" name="Freeform 4"/>
            <p:cNvSpPr/>
            <p:nvPr/>
          </p:nvSpPr>
          <p:spPr>
            <a:xfrm>
              <a:off x="0" y="0"/>
              <a:ext cx="4413118" cy="1995956"/>
            </a:xfrm>
            <a:custGeom>
              <a:avLst/>
              <a:gdLst/>
              <a:ahLst/>
              <a:cxnLst/>
              <a:rect l="l" t="t" r="r" b="b"/>
              <a:pathLst>
                <a:path w="4413118" h="1995956">
                  <a:moveTo>
                    <a:pt x="0" y="0"/>
                  </a:moveTo>
                  <a:lnTo>
                    <a:pt x="4413118" y="0"/>
                  </a:lnTo>
                  <a:lnTo>
                    <a:pt x="4413118" y="1995956"/>
                  </a:lnTo>
                  <a:lnTo>
                    <a:pt x="0" y="1995956"/>
                  </a:lnTo>
                  <a:close/>
                </a:path>
              </a:pathLst>
            </a:custGeom>
            <a:solidFill>
              <a:srgbClr val="FAFAFA"/>
            </a:solidFill>
          </p:spPr>
        </p:sp>
        <p:sp>
          <p:nvSpPr>
            <p:cNvPr id="5" name="TextBox 5"/>
            <p:cNvSpPr txBox="1"/>
            <p:nvPr/>
          </p:nvSpPr>
          <p:spPr>
            <a:xfrm>
              <a:off x="0" y="19050"/>
              <a:ext cx="4413118" cy="1976906"/>
            </a:xfrm>
            <a:prstGeom prst="rect">
              <a:avLst/>
            </a:prstGeom>
          </p:spPr>
          <p:txBody>
            <a:bodyPr lIns="50800" tIns="50800" rIns="50800" bIns="50800" rtlCol="0" anchor="ctr"/>
            <a:lstStyle/>
            <a:p>
              <a:pPr algn="ctr">
                <a:lnSpc>
                  <a:spcPts val="2577"/>
                </a:lnSpc>
              </a:pPr>
              <a:endParaRPr/>
            </a:p>
          </p:txBody>
        </p:sp>
      </p:grpSp>
      <p:grpSp>
        <p:nvGrpSpPr>
          <p:cNvPr id="6" name="Group 6"/>
          <p:cNvGrpSpPr/>
          <p:nvPr/>
        </p:nvGrpSpPr>
        <p:grpSpPr>
          <a:xfrm>
            <a:off x="854403" y="1464609"/>
            <a:ext cx="16756057" cy="7578396"/>
            <a:chOff x="0" y="0"/>
            <a:chExt cx="4413118" cy="1995956"/>
          </a:xfrm>
        </p:grpSpPr>
        <p:sp>
          <p:nvSpPr>
            <p:cNvPr id="7" name="Freeform 7"/>
            <p:cNvSpPr/>
            <p:nvPr/>
          </p:nvSpPr>
          <p:spPr>
            <a:xfrm>
              <a:off x="0" y="0"/>
              <a:ext cx="4413118" cy="1995956"/>
            </a:xfrm>
            <a:custGeom>
              <a:avLst/>
              <a:gdLst/>
              <a:ahLst/>
              <a:cxnLst/>
              <a:rect l="l" t="t" r="r" b="b"/>
              <a:pathLst>
                <a:path w="4413118" h="1995956">
                  <a:moveTo>
                    <a:pt x="0" y="0"/>
                  </a:moveTo>
                  <a:lnTo>
                    <a:pt x="4413118" y="0"/>
                  </a:lnTo>
                  <a:lnTo>
                    <a:pt x="4413118" y="1995956"/>
                  </a:lnTo>
                  <a:lnTo>
                    <a:pt x="0" y="1995956"/>
                  </a:lnTo>
                  <a:close/>
                </a:path>
              </a:pathLst>
            </a:custGeom>
            <a:solidFill>
              <a:srgbClr val="000000">
                <a:alpha val="0"/>
              </a:srgbClr>
            </a:solidFill>
            <a:ln w="38100" cap="sq">
              <a:solidFill>
                <a:srgbClr val="011D63"/>
              </a:solidFill>
              <a:prstDash val="solid"/>
              <a:miter/>
            </a:ln>
          </p:spPr>
        </p:sp>
        <p:sp>
          <p:nvSpPr>
            <p:cNvPr id="8" name="TextBox 8"/>
            <p:cNvSpPr txBox="1"/>
            <p:nvPr/>
          </p:nvSpPr>
          <p:spPr>
            <a:xfrm>
              <a:off x="0" y="-38100"/>
              <a:ext cx="4413118" cy="2034056"/>
            </a:xfrm>
            <a:prstGeom prst="rect">
              <a:avLst/>
            </a:prstGeom>
          </p:spPr>
          <p:txBody>
            <a:bodyPr lIns="50800" tIns="50800" rIns="50800" bIns="50800" rtlCol="0" anchor="ctr"/>
            <a:lstStyle/>
            <a:p>
              <a:pPr algn="ctr">
                <a:lnSpc>
                  <a:spcPts val="3425"/>
                </a:lnSpc>
              </a:pPr>
              <a:endParaRPr/>
            </a:p>
          </p:txBody>
        </p:sp>
      </p:grpSp>
      <p:grpSp>
        <p:nvGrpSpPr>
          <p:cNvPr id="13" name="Group 13"/>
          <p:cNvGrpSpPr/>
          <p:nvPr/>
        </p:nvGrpSpPr>
        <p:grpSpPr>
          <a:xfrm>
            <a:off x="1298111" y="185964"/>
            <a:ext cx="5477387" cy="2000358"/>
            <a:chOff x="0" y="0"/>
            <a:chExt cx="1442604" cy="526843"/>
          </a:xfrm>
        </p:grpSpPr>
        <p:sp>
          <p:nvSpPr>
            <p:cNvPr id="14" name="Freeform 14"/>
            <p:cNvSpPr/>
            <p:nvPr/>
          </p:nvSpPr>
          <p:spPr>
            <a:xfrm>
              <a:off x="0" y="0"/>
              <a:ext cx="1442604" cy="526843"/>
            </a:xfrm>
            <a:custGeom>
              <a:avLst/>
              <a:gdLst/>
              <a:ahLst/>
              <a:cxnLst/>
              <a:rect l="l" t="t" r="r" b="b"/>
              <a:pathLst>
                <a:path w="1442604" h="526843">
                  <a:moveTo>
                    <a:pt x="0" y="0"/>
                  </a:moveTo>
                  <a:lnTo>
                    <a:pt x="1442604" y="0"/>
                  </a:lnTo>
                  <a:lnTo>
                    <a:pt x="1442604" y="526843"/>
                  </a:lnTo>
                  <a:lnTo>
                    <a:pt x="0" y="526843"/>
                  </a:lnTo>
                  <a:close/>
                </a:path>
              </a:pathLst>
            </a:custGeom>
            <a:solidFill>
              <a:srgbClr val="FFFFFF"/>
            </a:solidFill>
          </p:spPr>
        </p:sp>
        <p:sp>
          <p:nvSpPr>
            <p:cNvPr id="15" name="TextBox 15"/>
            <p:cNvSpPr txBox="1"/>
            <p:nvPr/>
          </p:nvSpPr>
          <p:spPr>
            <a:xfrm>
              <a:off x="0" y="19050"/>
              <a:ext cx="1442604" cy="507793"/>
            </a:xfrm>
            <a:prstGeom prst="rect">
              <a:avLst/>
            </a:prstGeom>
          </p:spPr>
          <p:txBody>
            <a:bodyPr lIns="50800" tIns="50800" rIns="50800" bIns="50800" rtlCol="0" anchor="ctr"/>
            <a:lstStyle/>
            <a:p>
              <a:pPr algn="ctr">
                <a:lnSpc>
                  <a:spcPts val="2577"/>
                </a:lnSpc>
              </a:pPr>
              <a:endParaRPr/>
            </a:p>
          </p:txBody>
        </p:sp>
      </p:grpSp>
      <p:grpSp>
        <p:nvGrpSpPr>
          <p:cNvPr id="16" name="Group 16"/>
          <p:cNvGrpSpPr/>
          <p:nvPr/>
        </p:nvGrpSpPr>
        <p:grpSpPr>
          <a:xfrm>
            <a:off x="1060781" y="1557339"/>
            <a:ext cx="5952047" cy="1983886"/>
            <a:chOff x="0" y="0"/>
            <a:chExt cx="1567617" cy="522505"/>
          </a:xfrm>
        </p:grpSpPr>
        <p:sp>
          <p:nvSpPr>
            <p:cNvPr id="17" name="Freeform 17"/>
            <p:cNvSpPr/>
            <p:nvPr/>
          </p:nvSpPr>
          <p:spPr>
            <a:xfrm>
              <a:off x="0" y="0"/>
              <a:ext cx="1567617" cy="522505"/>
            </a:xfrm>
            <a:custGeom>
              <a:avLst/>
              <a:gdLst/>
              <a:ahLst/>
              <a:cxnLst/>
              <a:rect l="l" t="t" r="r" b="b"/>
              <a:pathLst>
                <a:path w="1567617" h="522505">
                  <a:moveTo>
                    <a:pt x="0" y="0"/>
                  </a:moveTo>
                  <a:lnTo>
                    <a:pt x="1567617" y="0"/>
                  </a:lnTo>
                  <a:lnTo>
                    <a:pt x="1567617" y="522505"/>
                  </a:lnTo>
                  <a:lnTo>
                    <a:pt x="0" y="522505"/>
                  </a:lnTo>
                  <a:close/>
                </a:path>
              </a:pathLst>
            </a:custGeom>
            <a:solidFill>
              <a:srgbClr val="FAFAFA"/>
            </a:solidFill>
          </p:spPr>
        </p:sp>
        <p:sp>
          <p:nvSpPr>
            <p:cNvPr id="18" name="TextBox 18"/>
            <p:cNvSpPr txBox="1"/>
            <p:nvPr/>
          </p:nvSpPr>
          <p:spPr>
            <a:xfrm>
              <a:off x="0" y="19050"/>
              <a:ext cx="1567617" cy="503455"/>
            </a:xfrm>
            <a:prstGeom prst="rect">
              <a:avLst/>
            </a:prstGeom>
          </p:spPr>
          <p:txBody>
            <a:bodyPr lIns="50800" tIns="50800" rIns="50800" bIns="50800" rtlCol="0" anchor="ctr"/>
            <a:lstStyle/>
            <a:p>
              <a:pPr algn="ctr">
                <a:lnSpc>
                  <a:spcPts val="2577"/>
                </a:lnSpc>
              </a:pPr>
              <a:endParaRPr/>
            </a:p>
          </p:txBody>
        </p:sp>
      </p:grpSp>
      <p:sp>
        <p:nvSpPr>
          <p:cNvPr id="19" name="TextBox 19"/>
          <p:cNvSpPr txBox="1"/>
          <p:nvPr/>
        </p:nvSpPr>
        <p:spPr>
          <a:xfrm>
            <a:off x="1498794" y="763786"/>
            <a:ext cx="16355678" cy="1057275"/>
          </a:xfrm>
          <a:prstGeom prst="rect">
            <a:avLst/>
          </a:prstGeom>
        </p:spPr>
        <p:txBody>
          <a:bodyPr lIns="0" tIns="0" rIns="0" bIns="0" rtlCol="0" anchor="t">
            <a:spAutoFit/>
          </a:bodyPr>
          <a:lstStyle/>
          <a:p>
            <a:pPr>
              <a:lnSpc>
                <a:spcPts val="8399"/>
              </a:lnSpc>
            </a:pPr>
            <a:r>
              <a:rPr lang="en-US" sz="6999" dirty="0">
                <a:solidFill>
                  <a:srgbClr val="011D63"/>
                </a:solidFill>
                <a:latin typeface="Open Sans 2 Bold"/>
              </a:rPr>
              <a:t>Reminders</a:t>
            </a:r>
          </a:p>
        </p:txBody>
      </p:sp>
      <p:sp>
        <p:nvSpPr>
          <p:cNvPr id="20" name="TextBox 20"/>
          <p:cNvSpPr txBox="1"/>
          <p:nvPr/>
        </p:nvSpPr>
        <p:spPr>
          <a:xfrm>
            <a:off x="1498794" y="2640050"/>
            <a:ext cx="15467276" cy="426720"/>
          </a:xfrm>
          <a:prstGeom prst="rect">
            <a:avLst/>
          </a:prstGeom>
        </p:spPr>
        <p:txBody>
          <a:bodyPr lIns="0" tIns="0" rIns="0" bIns="0" rtlCol="0" anchor="t">
            <a:spAutoFit/>
          </a:bodyPr>
          <a:lstStyle/>
          <a:p>
            <a:pPr>
              <a:lnSpc>
                <a:spcPts val="3390"/>
              </a:lnSpc>
            </a:pPr>
            <a:r>
              <a:rPr lang="en-US" sz="3000" spc="-89">
                <a:solidFill>
                  <a:srgbClr val="011D63"/>
                </a:solidFill>
                <a:latin typeface="Open Sans 1 Bold"/>
              </a:rPr>
              <a:t>How long will my state-sponsored insurance be active after my termination date?</a:t>
            </a:r>
          </a:p>
        </p:txBody>
      </p:sp>
      <p:sp>
        <p:nvSpPr>
          <p:cNvPr id="21" name="TextBox 21"/>
          <p:cNvSpPr txBox="1"/>
          <p:nvPr/>
        </p:nvSpPr>
        <p:spPr>
          <a:xfrm>
            <a:off x="1942994" y="3885758"/>
            <a:ext cx="15467276" cy="5232202"/>
          </a:xfrm>
          <a:prstGeom prst="rect">
            <a:avLst/>
          </a:prstGeom>
        </p:spPr>
        <p:txBody>
          <a:bodyPr lIns="0" tIns="0" rIns="0" bIns="0" rtlCol="0" anchor="t">
            <a:spAutoFit/>
          </a:bodyPr>
          <a:lstStyle/>
          <a:p>
            <a:pPr marL="647700" lvl="1" indent="-323850">
              <a:lnSpc>
                <a:spcPts val="3390"/>
              </a:lnSpc>
              <a:buFont typeface="Arial"/>
              <a:buChar char="•"/>
            </a:pPr>
            <a:r>
              <a:rPr lang="en-US" sz="3000" spc="-89" dirty="0">
                <a:solidFill>
                  <a:srgbClr val="011D63"/>
                </a:solidFill>
                <a:latin typeface="Open Sans 1 Bold"/>
              </a:rPr>
              <a:t>For Local Education Employees:</a:t>
            </a:r>
          </a:p>
          <a:p>
            <a:pPr>
              <a:lnSpc>
                <a:spcPts val="3390"/>
              </a:lnSpc>
            </a:pPr>
            <a:r>
              <a:rPr lang="en-US" sz="3000" spc="-89" dirty="0">
                <a:solidFill>
                  <a:srgbClr val="011D63"/>
                </a:solidFill>
                <a:latin typeface="Open Sans 1"/>
              </a:rPr>
              <a:t>        The last day of the month for which your last contribution was applied.</a:t>
            </a:r>
          </a:p>
          <a:p>
            <a:pPr>
              <a:lnSpc>
                <a:spcPts val="3390"/>
              </a:lnSpc>
            </a:pPr>
            <a:endParaRPr lang="en-US" sz="3000" spc="-89" dirty="0">
              <a:solidFill>
                <a:srgbClr val="011D63"/>
              </a:solidFill>
              <a:latin typeface="Open Sans 1"/>
            </a:endParaRPr>
          </a:p>
          <a:p>
            <a:pPr marL="647700" lvl="1" indent="-323850">
              <a:lnSpc>
                <a:spcPts val="3390"/>
              </a:lnSpc>
              <a:buFont typeface="Arial"/>
              <a:buChar char="•"/>
            </a:pPr>
            <a:r>
              <a:rPr lang="en-US" sz="3000" spc="-89" dirty="0">
                <a:solidFill>
                  <a:srgbClr val="011D63"/>
                </a:solidFill>
                <a:latin typeface="Open Sans 1 Bold"/>
              </a:rPr>
              <a:t>For Local Government Employees:</a:t>
            </a:r>
          </a:p>
          <a:p>
            <a:pPr>
              <a:lnSpc>
                <a:spcPts val="3390"/>
              </a:lnSpc>
            </a:pPr>
            <a:r>
              <a:rPr lang="en-US" sz="3000" spc="-89" dirty="0">
                <a:solidFill>
                  <a:srgbClr val="011D63"/>
                </a:solidFill>
                <a:latin typeface="Open Sans 1"/>
              </a:rPr>
              <a:t>        The last day of the month for which your last contribution was applied.</a:t>
            </a:r>
          </a:p>
          <a:p>
            <a:pPr>
              <a:lnSpc>
                <a:spcPts val="3390"/>
              </a:lnSpc>
            </a:pPr>
            <a:endParaRPr lang="en-US" sz="3000" spc="-89" dirty="0">
              <a:solidFill>
                <a:srgbClr val="011D63"/>
              </a:solidFill>
              <a:latin typeface="Open Sans 1"/>
            </a:endParaRPr>
          </a:p>
          <a:p>
            <a:pPr marL="647700" lvl="1" indent="-323850">
              <a:lnSpc>
                <a:spcPts val="3390"/>
              </a:lnSpc>
              <a:buFont typeface="Arial"/>
              <a:buChar char="•"/>
            </a:pPr>
            <a:r>
              <a:rPr lang="en-US" sz="3000" spc="-89" dirty="0">
                <a:solidFill>
                  <a:srgbClr val="011D63"/>
                </a:solidFill>
                <a:latin typeface="Open Sans 1 Bold"/>
              </a:rPr>
              <a:t>For Higher Education Employees:</a:t>
            </a:r>
          </a:p>
          <a:p>
            <a:pPr>
              <a:lnSpc>
                <a:spcPts val="3390"/>
              </a:lnSpc>
            </a:pPr>
            <a:r>
              <a:rPr lang="en-US" sz="3000" spc="-89" dirty="0">
                <a:solidFill>
                  <a:srgbClr val="011D63"/>
                </a:solidFill>
                <a:latin typeface="Open Sans 1"/>
              </a:rPr>
              <a:t>        The last day of the month for which your last contribution was applied.</a:t>
            </a:r>
          </a:p>
          <a:p>
            <a:pPr>
              <a:lnSpc>
                <a:spcPts val="3390"/>
              </a:lnSpc>
            </a:pPr>
            <a:endParaRPr lang="en-US" sz="3000" spc="-89" dirty="0">
              <a:solidFill>
                <a:srgbClr val="011D63"/>
              </a:solidFill>
              <a:latin typeface="Open Sans 1"/>
            </a:endParaRPr>
          </a:p>
          <a:p>
            <a:pPr>
              <a:lnSpc>
                <a:spcPts val="3390"/>
              </a:lnSpc>
            </a:pPr>
            <a:endParaRPr lang="en-US" sz="3000" spc="-89" dirty="0">
              <a:solidFill>
                <a:srgbClr val="011D63"/>
              </a:solidFill>
              <a:latin typeface="Open Sans 1"/>
            </a:endParaRPr>
          </a:p>
          <a:p>
            <a:pPr>
              <a:lnSpc>
                <a:spcPts val="3390"/>
              </a:lnSpc>
            </a:pPr>
            <a:endParaRPr lang="en-US" sz="3000" spc="-89" dirty="0">
              <a:solidFill>
                <a:srgbClr val="011D63"/>
              </a:solidFill>
              <a:latin typeface="Open Sans 1"/>
            </a:endParaRPr>
          </a:p>
          <a:p>
            <a:pPr>
              <a:lnSpc>
                <a:spcPts val="3390"/>
              </a:lnSpc>
            </a:pPr>
            <a:endParaRPr lang="en-US" sz="3000" spc="-89" dirty="0">
              <a:solidFill>
                <a:srgbClr val="011D63"/>
              </a:solidFill>
              <a:latin typeface="Open Sans 1"/>
            </a:endParaRPr>
          </a:p>
        </p:txBody>
      </p:sp>
      <p:pic>
        <p:nvPicPr>
          <p:cNvPr id="22" name="Picture 21" descr="A black and white sign&#10;&#10;Description automatically generated with low confidence">
            <a:extLst>
              <a:ext uri="{FF2B5EF4-FFF2-40B4-BE49-F238E27FC236}">
                <a16:creationId xmlns:a16="http://schemas.microsoft.com/office/drawing/2014/main" id="{6D9AF90E-4605-F17A-AD8D-5F5123AADA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89" y="9308848"/>
            <a:ext cx="1698584" cy="834052"/>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pSp>
        <p:nvGrpSpPr>
          <p:cNvPr id="2" name="Group 2"/>
          <p:cNvGrpSpPr/>
          <p:nvPr/>
        </p:nvGrpSpPr>
        <p:grpSpPr>
          <a:xfrm>
            <a:off x="-298802" y="1950401"/>
            <a:ext cx="18586802" cy="8336599"/>
            <a:chOff x="0" y="0"/>
            <a:chExt cx="4895289" cy="2195647"/>
          </a:xfrm>
        </p:grpSpPr>
        <p:sp>
          <p:nvSpPr>
            <p:cNvPr id="3" name="Freeform 3"/>
            <p:cNvSpPr/>
            <p:nvPr/>
          </p:nvSpPr>
          <p:spPr>
            <a:xfrm>
              <a:off x="0" y="0"/>
              <a:ext cx="4895290" cy="2195648"/>
            </a:xfrm>
            <a:custGeom>
              <a:avLst/>
              <a:gdLst/>
              <a:ahLst/>
              <a:cxnLst/>
              <a:rect l="l" t="t" r="r" b="b"/>
              <a:pathLst>
                <a:path w="4895290" h="2195648">
                  <a:moveTo>
                    <a:pt x="0" y="0"/>
                  </a:moveTo>
                  <a:lnTo>
                    <a:pt x="4895290" y="0"/>
                  </a:lnTo>
                  <a:lnTo>
                    <a:pt x="4895290" y="2195648"/>
                  </a:lnTo>
                  <a:lnTo>
                    <a:pt x="0" y="2195648"/>
                  </a:lnTo>
                  <a:close/>
                </a:path>
              </a:pathLst>
            </a:custGeom>
            <a:solidFill>
              <a:srgbClr val="FFFFFF"/>
            </a:solidFill>
          </p:spPr>
        </p:sp>
        <p:sp>
          <p:nvSpPr>
            <p:cNvPr id="4" name="TextBox 4"/>
            <p:cNvSpPr txBox="1"/>
            <p:nvPr/>
          </p:nvSpPr>
          <p:spPr>
            <a:xfrm>
              <a:off x="0" y="-38100"/>
              <a:ext cx="4895289" cy="2233747"/>
            </a:xfrm>
            <a:prstGeom prst="rect">
              <a:avLst/>
            </a:prstGeom>
          </p:spPr>
          <p:txBody>
            <a:bodyPr lIns="50800" tIns="50800" rIns="50800" bIns="50800" rtlCol="0" anchor="ctr"/>
            <a:lstStyle/>
            <a:p>
              <a:pPr algn="ctr">
                <a:lnSpc>
                  <a:spcPts val="3425"/>
                </a:lnSpc>
              </a:pPr>
              <a:endParaRPr/>
            </a:p>
          </p:txBody>
        </p:sp>
      </p:grpSp>
      <p:grpSp>
        <p:nvGrpSpPr>
          <p:cNvPr id="10" name="Group 10"/>
          <p:cNvGrpSpPr/>
          <p:nvPr/>
        </p:nvGrpSpPr>
        <p:grpSpPr>
          <a:xfrm>
            <a:off x="1028700" y="884039"/>
            <a:ext cx="16598222" cy="8248001"/>
            <a:chOff x="0" y="-38100"/>
            <a:chExt cx="4371548" cy="2172313"/>
          </a:xfrm>
        </p:grpSpPr>
        <p:sp>
          <p:nvSpPr>
            <p:cNvPr id="11" name="Freeform 11"/>
            <p:cNvSpPr/>
            <p:nvPr/>
          </p:nvSpPr>
          <p:spPr>
            <a:xfrm>
              <a:off x="0" y="0"/>
              <a:ext cx="4371548" cy="2134213"/>
            </a:xfrm>
            <a:custGeom>
              <a:avLst/>
              <a:gdLst/>
              <a:ahLst/>
              <a:cxnLst/>
              <a:rect l="l" t="t" r="r" b="b"/>
              <a:pathLst>
                <a:path w="4371548" h="2134213">
                  <a:moveTo>
                    <a:pt x="0" y="0"/>
                  </a:moveTo>
                  <a:lnTo>
                    <a:pt x="4371548" y="0"/>
                  </a:lnTo>
                  <a:lnTo>
                    <a:pt x="4371548" y="2134213"/>
                  </a:lnTo>
                  <a:lnTo>
                    <a:pt x="0" y="2134213"/>
                  </a:lnTo>
                  <a:close/>
                </a:path>
              </a:pathLst>
            </a:custGeom>
            <a:solidFill>
              <a:srgbClr val="000000">
                <a:alpha val="0"/>
              </a:srgbClr>
            </a:solidFill>
            <a:ln w="38100" cap="sq">
              <a:solidFill>
                <a:srgbClr val="000000"/>
              </a:solidFill>
              <a:prstDash val="solid"/>
              <a:miter/>
            </a:ln>
          </p:spPr>
        </p:sp>
        <p:sp>
          <p:nvSpPr>
            <p:cNvPr id="12" name="TextBox 12"/>
            <p:cNvSpPr txBox="1"/>
            <p:nvPr/>
          </p:nvSpPr>
          <p:spPr>
            <a:xfrm>
              <a:off x="0" y="-38100"/>
              <a:ext cx="4371548" cy="2172313"/>
            </a:xfrm>
            <a:prstGeom prst="rect">
              <a:avLst/>
            </a:prstGeom>
          </p:spPr>
          <p:txBody>
            <a:bodyPr lIns="50800" tIns="50800" rIns="50800" bIns="50800" rtlCol="0" anchor="ctr"/>
            <a:lstStyle/>
            <a:p>
              <a:pPr algn="ctr">
                <a:lnSpc>
                  <a:spcPts val="3425"/>
                </a:lnSpc>
              </a:pPr>
              <a:endParaRPr/>
            </a:p>
          </p:txBody>
        </p:sp>
      </p:grpSp>
      <p:sp>
        <p:nvSpPr>
          <p:cNvPr id="5" name="TextBox 5"/>
          <p:cNvSpPr txBox="1"/>
          <p:nvPr/>
        </p:nvSpPr>
        <p:spPr>
          <a:xfrm>
            <a:off x="1731185" y="2727441"/>
            <a:ext cx="7946215" cy="9126794"/>
          </a:xfrm>
          <a:prstGeom prst="rect">
            <a:avLst/>
          </a:prstGeom>
        </p:spPr>
        <p:txBody>
          <a:bodyPr wrap="square" lIns="0" tIns="0" rIns="0" bIns="0" rtlCol="0" anchor="t">
            <a:spAutoFit/>
          </a:bodyPr>
          <a:lstStyle/>
          <a:p>
            <a:pPr>
              <a:lnSpc>
                <a:spcPts val="4194"/>
              </a:lnSpc>
            </a:pPr>
            <a:r>
              <a:rPr lang="en-US" sz="2996" dirty="0">
                <a:solidFill>
                  <a:srgbClr val="000000"/>
                </a:solidFill>
                <a:latin typeface="Open Sans 2"/>
              </a:rPr>
              <a:t>Agencies that fail to report employment terminations are </a:t>
            </a:r>
            <a:r>
              <a:rPr lang="en-US" sz="2996" dirty="0">
                <a:solidFill>
                  <a:srgbClr val="000000"/>
                </a:solidFill>
                <a:latin typeface="Open Sans 2 Bold"/>
              </a:rPr>
              <a:t>limited to a three-month refund</a:t>
            </a:r>
            <a:r>
              <a:rPr lang="en-US" sz="2996" dirty="0">
                <a:solidFill>
                  <a:srgbClr val="000000"/>
                </a:solidFill>
                <a:latin typeface="Open Sans 2"/>
              </a:rPr>
              <a:t> from the time of notification to Benefits Administration, unless medical claims have been provided to an ineligible patient. </a:t>
            </a:r>
          </a:p>
          <a:p>
            <a:pPr>
              <a:lnSpc>
                <a:spcPts val="4194"/>
              </a:lnSpc>
            </a:pPr>
            <a:endParaRPr lang="en-US" sz="2996" dirty="0">
              <a:solidFill>
                <a:srgbClr val="000000"/>
              </a:solidFill>
              <a:latin typeface="Open Sans 2"/>
            </a:endParaRPr>
          </a:p>
          <a:p>
            <a:pPr>
              <a:lnSpc>
                <a:spcPts val="4194"/>
              </a:lnSpc>
            </a:pPr>
            <a:r>
              <a:rPr lang="en-US" sz="2996" dirty="0">
                <a:solidFill>
                  <a:srgbClr val="000000"/>
                </a:solidFill>
                <a:latin typeface="Open Sans 2"/>
              </a:rPr>
              <a:t>The amounts of overpaid claims, above the agency refund amount, will be sent to our Program Integrity Unit to be recouped from the plan member.</a:t>
            </a:r>
          </a:p>
          <a:p>
            <a:pPr>
              <a:lnSpc>
                <a:spcPts val="4194"/>
              </a:lnSpc>
            </a:pPr>
            <a:endParaRPr lang="en-US" sz="2996" dirty="0">
              <a:solidFill>
                <a:srgbClr val="000000"/>
              </a:solidFill>
              <a:latin typeface="Open Sans 2"/>
            </a:endParaRPr>
          </a:p>
          <a:p>
            <a:pPr>
              <a:lnSpc>
                <a:spcPts val="3494"/>
              </a:lnSpc>
            </a:pPr>
            <a:endParaRPr lang="en-US" sz="2996" dirty="0">
              <a:solidFill>
                <a:srgbClr val="000000"/>
              </a:solidFill>
              <a:latin typeface="Open Sans 2"/>
            </a:endParaRPr>
          </a:p>
          <a:p>
            <a:pPr>
              <a:lnSpc>
                <a:spcPts val="3494"/>
              </a:lnSpc>
            </a:pPr>
            <a:endParaRPr lang="en-US" sz="2996" dirty="0">
              <a:solidFill>
                <a:srgbClr val="000000"/>
              </a:solidFill>
              <a:latin typeface="Open Sans 2"/>
            </a:endParaRPr>
          </a:p>
          <a:p>
            <a:pPr>
              <a:lnSpc>
                <a:spcPts val="3494"/>
              </a:lnSpc>
            </a:pPr>
            <a:r>
              <a:rPr lang="en-US" sz="2496" dirty="0">
                <a:solidFill>
                  <a:srgbClr val="000000"/>
                </a:solidFill>
                <a:latin typeface="Open Sans 2"/>
              </a:rPr>
              <a:t>     </a:t>
            </a:r>
            <a:r>
              <a:rPr lang="en-US" sz="2496" dirty="0">
                <a:solidFill>
                  <a:srgbClr val="E11E1E"/>
                </a:solidFill>
                <a:latin typeface="Open Sans 2 Bold"/>
              </a:rPr>
              <a:t>       </a:t>
            </a:r>
          </a:p>
          <a:p>
            <a:pPr>
              <a:lnSpc>
                <a:spcPts val="3494"/>
              </a:lnSpc>
            </a:pPr>
            <a:endParaRPr lang="en-US" sz="2496" dirty="0">
              <a:solidFill>
                <a:srgbClr val="E11E1E"/>
              </a:solidFill>
              <a:latin typeface="Open Sans 2 Bold"/>
            </a:endParaRPr>
          </a:p>
          <a:p>
            <a:pPr>
              <a:lnSpc>
                <a:spcPts val="3494"/>
              </a:lnSpc>
            </a:pPr>
            <a:endParaRPr lang="en-US" sz="2496" dirty="0">
              <a:solidFill>
                <a:srgbClr val="E11E1E"/>
              </a:solidFill>
              <a:latin typeface="Open Sans 2 Bold"/>
            </a:endParaRPr>
          </a:p>
          <a:p>
            <a:pPr>
              <a:lnSpc>
                <a:spcPts val="3494"/>
              </a:lnSpc>
            </a:pPr>
            <a:endParaRPr lang="en-US" sz="2496" dirty="0">
              <a:solidFill>
                <a:srgbClr val="E11E1E"/>
              </a:solidFill>
              <a:latin typeface="Open Sans 2 Bold"/>
            </a:endParaRPr>
          </a:p>
        </p:txBody>
      </p:sp>
      <p:sp>
        <p:nvSpPr>
          <p:cNvPr id="13" name="Freeform 13"/>
          <p:cNvSpPr/>
          <p:nvPr/>
        </p:nvSpPr>
        <p:spPr>
          <a:xfrm>
            <a:off x="16800906" y="1950401"/>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1339591" y="192581"/>
            <a:ext cx="3737819" cy="1757820"/>
            <a:chOff x="0" y="0"/>
            <a:chExt cx="984446" cy="462965"/>
          </a:xfrm>
        </p:grpSpPr>
        <p:sp>
          <p:nvSpPr>
            <p:cNvPr id="15" name="Freeform 15"/>
            <p:cNvSpPr/>
            <p:nvPr/>
          </p:nvSpPr>
          <p:spPr>
            <a:xfrm>
              <a:off x="0" y="0"/>
              <a:ext cx="984446" cy="462965"/>
            </a:xfrm>
            <a:custGeom>
              <a:avLst/>
              <a:gdLst/>
              <a:ahLst/>
              <a:cxnLst/>
              <a:rect l="l" t="t" r="r" b="b"/>
              <a:pathLst>
                <a:path w="984446" h="462965">
                  <a:moveTo>
                    <a:pt x="0" y="0"/>
                  </a:moveTo>
                  <a:lnTo>
                    <a:pt x="984446" y="0"/>
                  </a:lnTo>
                  <a:lnTo>
                    <a:pt x="984446" y="462965"/>
                  </a:lnTo>
                  <a:lnTo>
                    <a:pt x="0" y="462965"/>
                  </a:lnTo>
                  <a:close/>
                </a:path>
              </a:pathLst>
            </a:custGeom>
            <a:solidFill>
              <a:srgbClr val="75787B"/>
            </a:solidFill>
          </p:spPr>
        </p:sp>
        <p:sp>
          <p:nvSpPr>
            <p:cNvPr id="16" name="TextBox 16"/>
            <p:cNvSpPr txBox="1"/>
            <p:nvPr/>
          </p:nvSpPr>
          <p:spPr>
            <a:xfrm>
              <a:off x="0" y="-38100"/>
              <a:ext cx="984446" cy="501065"/>
            </a:xfrm>
            <a:prstGeom prst="rect">
              <a:avLst/>
            </a:prstGeom>
          </p:spPr>
          <p:txBody>
            <a:bodyPr lIns="50800" tIns="50800" rIns="50800" bIns="50800" rtlCol="0" anchor="ctr"/>
            <a:lstStyle/>
            <a:p>
              <a:pPr algn="ctr">
                <a:lnSpc>
                  <a:spcPts val="3425"/>
                </a:lnSpc>
              </a:pPr>
              <a:endParaRPr/>
            </a:p>
          </p:txBody>
        </p:sp>
      </p:grpSp>
      <p:sp>
        <p:nvSpPr>
          <p:cNvPr id="17" name="TextBox 17"/>
          <p:cNvSpPr txBox="1"/>
          <p:nvPr/>
        </p:nvSpPr>
        <p:spPr>
          <a:xfrm>
            <a:off x="1826946" y="500062"/>
            <a:ext cx="3668227"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Retros</a:t>
            </a:r>
          </a:p>
        </p:txBody>
      </p:sp>
      <p:pic>
        <p:nvPicPr>
          <p:cNvPr id="9" name="Picture 8" descr="Calendar flipping">
            <a:extLst>
              <a:ext uri="{FF2B5EF4-FFF2-40B4-BE49-F238E27FC236}">
                <a16:creationId xmlns:a16="http://schemas.microsoft.com/office/drawing/2014/main" id="{CA7876A1-3D00-4177-6F11-A7C384D6D3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83" r="4731"/>
          <a:stretch/>
        </p:blipFill>
        <p:spPr>
          <a:xfrm>
            <a:off x="9975342" y="1957137"/>
            <a:ext cx="7587800" cy="7146830"/>
          </a:xfrm>
          <a:prstGeom prst="rect">
            <a:avLst/>
          </a:prstGeom>
        </p:spPr>
      </p:pic>
      <p:pic>
        <p:nvPicPr>
          <p:cNvPr id="19" name="Picture 18" descr="A black and white sign&#10;&#10;Description automatically generated with low confidence">
            <a:extLst>
              <a:ext uri="{FF2B5EF4-FFF2-40B4-BE49-F238E27FC236}">
                <a16:creationId xmlns:a16="http://schemas.microsoft.com/office/drawing/2014/main" id="{704DC40C-E529-6F91-E14E-4EEF7A6FE6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4" y="9325149"/>
            <a:ext cx="1698584" cy="834052"/>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259162"/>
            <a:chOff x="0" y="0"/>
            <a:chExt cx="4816593" cy="595006"/>
          </a:xfrm>
        </p:grpSpPr>
        <p:sp>
          <p:nvSpPr>
            <p:cNvPr id="3" name="Freeform 3"/>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4" name="TextBox 4"/>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9" name="TextBox 9"/>
          <p:cNvSpPr txBox="1"/>
          <p:nvPr/>
        </p:nvSpPr>
        <p:spPr>
          <a:xfrm>
            <a:off x="1239989" y="2764890"/>
            <a:ext cx="6503399" cy="1581150"/>
          </a:xfrm>
          <a:prstGeom prst="rect">
            <a:avLst/>
          </a:prstGeom>
        </p:spPr>
        <p:txBody>
          <a:bodyPr lIns="0" tIns="0" rIns="0" bIns="0" rtlCol="0" anchor="t">
            <a:spAutoFit/>
          </a:bodyPr>
          <a:lstStyle/>
          <a:p>
            <a:pPr>
              <a:lnSpc>
                <a:spcPts val="4200"/>
              </a:lnSpc>
            </a:pPr>
            <a:r>
              <a:rPr lang="en-US" sz="3000" dirty="0">
                <a:solidFill>
                  <a:srgbClr val="000000"/>
                </a:solidFill>
                <a:latin typeface="Open Sans 1 Medium"/>
              </a:rPr>
              <a:t>To terminate an employee in Edison, you will need to complete the following steps:</a:t>
            </a:r>
          </a:p>
        </p:txBody>
      </p:sp>
      <p:grpSp>
        <p:nvGrpSpPr>
          <p:cNvPr id="10" name="Group 10"/>
          <p:cNvGrpSpPr/>
          <p:nvPr/>
        </p:nvGrpSpPr>
        <p:grpSpPr>
          <a:xfrm>
            <a:off x="1405377" y="4765726"/>
            <a:ext cx="6172624" cy="4191000"/>
            <a:chOff x="0" y="0"/>
            <a:chExt cx="8230165" cy="5588000"/>
          </a:xfrm>
        </p:grpSpPr>
        <p:sp>
          <p:nvSpPr>
            <p:cNvPr id="11" name="TextBox 11"/>
            <p:cNvSpPr txBox="1"/>
            <p:nvPr/>
          </p:nvSpPr>
          <p:spPr>
            <a:xfrm>
              <a:off x="0" y="-57150"/>
              <a:ext cx="8230165" cy="56451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1"/>
                </a:rPr>
                <a:t>From the Edison homepage, click on          found on the right-hand side of your screen.</a:t>
              </a:r>
            </a:p>
            <a:p>
              <a:pPr>
                <a:lnSpc>
                  <a:spcPts val="4200"/>
                </a:lnSpc>
              </a:pPr>
              <a:endParaRPr lang="en-US" sz="3000" dirty="0">
                <a:solidFill>
                  <a:srgbClr val="000000"/>
                </a:solidFill>
                <a:latin typeface="Open Sans 1"/>
              </a:endParaRPr>
            </a:p>
            <a:p>
              <a:pPr marL="647700" lvl="1" indent="-323850">
                <a:lnSpc>
                  <a:spcPts val="4200"/>
                </a:lnSpc>
                <a:buFont typeface="Arial"/>
                <a:buChar char="•"/>
              </a:pPr>
              <a:r>
                <a:rPr lang="en-US" sz="3000" u="sng" dirty="0">
                  <a:solidFill>
                    <a:srgbClr val="75787B"/>
                  </a:solidFill>
                  <a:latin typeface="Open Sans 1 Bold"/>
                </a:rPr>
                <a:t>Click</a:t>
              </a:r>
              <a:r>
                <a:rPr lang="en-US" sz="3000" dirty="0">
                  <a:solidFill>
                    <a:srgbClr val="000000"/>
                  </a:solidFill>
                  <a:latin typeface="Open Sans 1"/>
                </a:rPr>
                <a:t> </a:t>
              </a:r>
              <a:r>
                <a:rPr lang="en-US" sz="3000" dirty="0">
                  <a:solidFill>
                    <a:srgbClr val="000000"/>
                  </a:solidFill>
                  <a:latin typeface="Open Sans 1 Bold"/>
                </a:rPr>
                <a:t>Benefits </a:t>
              </a:r>
              <a:r>
                <a:rPr lang="en-US" sz="3000" dirty="0" err="1">
                  <a:solidFill>
                    <a:srgbClr val="000000"/>
                  </a:solidFill>
                  <a:latin typeface="Open Sans 1 Bold"/>
                </a:rPr>
                <a:t>Workcenter</a:t>
              </a:r>
              <a:r>
                <a:rPr lang="en-US" sz="3000" dirty="0">
                  <a:solidFill>
                    <a:srgbClr val="000000"/>
                  </a:solidFill>
                  <a:latin typeface="Open Sans 1"/>
                </a:rPr>
                <a:t>. It is located under </a:t>
              </a:r>
              <a:r>
                <a:rPr lang="en-US" sz="3000" b="1" dirty="0" err="1">
                  <a:solidFill>
                    <a:srgbClr val="000000"/>
                  </a:solidFill>
                  <a:latin typeface="Open Sans 1"/>
                </a:rPr>
                <a:t>WorkCenters</a:t>
              </a:r>
              <a:r>
                <a:rPr lang="en-US" sz="3000" dirty="0">
                  <a:solidFill>
                    <a:srgbClr val="000000"/>
                  </a:solidFill>
                  <a:latin typeface="Open Sans 1"/>
                </a:rPr>
                <a:t> on the top left-hand side of your screen.</a:t>
              </a:r>
            </a:p>
          </p:txBody>
        </p:sp>
        <p:sp>
          <p:nvSpPr>
            <p:cNvPr id="12" name="Freeform 12"/>
            <p:cNvSpPr/>
            <p:nvPr/>
          </p:nvSpPr>
          <p:spPr>
            <a:xfrm>
              <a:off x="2848118" y="642422"/>
              <a:ext cx="784305" cy="763108"/>
            </a:xfrm>
            <a:custGeom>
              <a:avLst/>
              <a:gdLst/>
              <a:ahLst/>
              <a:cxnLst/>
              <a:rect l="l" t="t" r="r" b="b"/>
              <a:pathLst>
                <a:path w="784305" h="763108">
                  <a:moveTo>
                    <a:pt x="0" y="0"/>
                  </a:moveTo>
                  <a:lnTo>
                    <a:pt x="784305" y="0"/>
                  </a:lnTo>
                  <a:lnTo>
                    <a:pt x="784305" y="763107"/>
                  </a:lnTo>
                  <a:lnTo>
                    <a:pt x="0" y="763107"/>
                  </a:lnTo>
                  <a:lnTo>
                    <a:pt x="0" y="0"/>
                  </a:lnTo>
                  <a:close/>
                </a:path>
              </a:pathLst>
            </a:custGeom>
            <a:blipFill>
              <a:blip r:embed="rId3"/>
              <a:stretch>
                <a:fillRect/>
              </a:stretch>
            </a:blipFill>
          </p:spPr>
        </p:sp>
        <p:grpSp>
          <p:nvGrpSpPr>
            <p:cNvPr id="13" name="Group 13"/>
            <p:cNvGrpSpPr/>
            <p:nvPr/>
          </p:nvGrpSpPr>
          <p:grpSpPr>
            <a:xfrm>
              <a:off x="2848118" y="642422"/>
              <a:ext cx="784305" cy="763108"/>
              <a:chOff x="0" y="0"/>
              <a:chExt cx="177474" cy="172677"/>
            </a:xfrm>
          </p:grpSpPr>
          <p:sp>
            <p:nvSpPr>
              <p:cNvPr id="14" name="Freeform 14"/>
              <p:cNvSpPr/>
              <p:nvPr/>
            </p:nvSpPr>
            <p:spPr>
              <a:xfrm>
                <a:off x="0" y="0"/>
                <a:ext cx="177474" cy="172677"/>
              </a:xfrm>
              <a:custGeom>
                <a:avLst/>
                <a:gdLst/>
                <a:ahLst/>
                <a:cxnLst/>
                <a:rect l="l" t="t" r="r" b="b"/>
                <a:pathLst>
                  <a:path w="177474" h="172677">
                    <a:moveTo>
                      <a:pt x="0" y="0"/>
                    </a:moveTo>
                    <a:lnTo>
                      <a:pt x="177474" y="0"/>
                    </a:lnTo>
                    <a:lnTo>
                      <a:pt x="177474" y="172677"/>
                    </a:lnTo>
                    <a:lnTo>
                      <a:pt x="0" y="172677"/>
                    </a:lnTo>
                    <a:close/>
                  </a:path>
                </a:pathLst>
              </a:custGeom>
              <a:solidFill>
                <a:srgbClr val="000000">
                  <a:alpha val="0"/>
                </a:srgbClr>
              </a:solidFill>
              <a:ln w="38100" cap="sq">
                <a:solidFill>
                  <a:srgbClr val="000000"/>
                </a:solidFill>
                <a:prstDash val="solid"/>
                <a:miter/>
              </a:ln>
            </p:spPr>
          </p:sp>
          <p:sp>
            <p:nvSpPr>
              <p:cNvPr id="15" name="TextBox 15"/>
              <p:cNvSpPr txBox="1"/>
              <p:nvPr/>
            </p:nvSpPr>
            <p:spPr>
              <a:xfrm>
                <a:off x="0" y="-57150"/>
                <a:ext cx="177474" cy="229827"/>
              </a:xfrm>
              <a:prstGeom prst="rect">
                <a:avLst/>
              </a:prstGeom>
            </p:spPr>
            <p:txBody>
              <a:bodyPr lIns="50800" tIns="50800" rIns="50800" bIns="50800" rtlCol="0" anchor="ctr"/>
              <a:lstStyle/>
              <a:p>
                <a:pPr algn="ctr">
                  <a:lnSpc>
                    <a:spcPts val="4200"/>
                  </a:lnSpc>
                </a:pPr>
                <a:endParaRPr/>
              </a:p>
            </p:txBody>
          </p:sp>
        </p:grpSp>
      </p:grpSp>
      <p:sp>
        <p:nvSpPr>
          <p:cNvPr id="16" name="TextBox 16"/>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Navigation to Benefits </a:t>
            </a:r>
            <a:r>
              <a:rPr lang="en-US" sz="6999" dirty="0" err="1">
                <a:solidFill>
                  <a:srgbClr val="FFFFFF"/>
                </a:solidFill>
                <a:latin typeface="Open Sans 2 Bold"/>
              </a:rPr>
              <a:t>Workcenter</a:t>
            </a:r>
            <a:endParaRPr lang="en-US" sz="6999" dirty="0">
              <a:solidFill>
                <a:srgbClr val="FFFFFF"/>
              </a:solidFill>
              <a:latin typeface="Open Sans 2 Bold"/>
            </a:endParaRPr>
          </a:p>
        </p:txBody>
      </p:sp>
      <p:grpSp>
        <p:nvGrpSpPr>
          <p:cNvPr id="17" name="Group 17"/>
          <p:cNvGrpSpPr/>
          <p:nvPr/>
        </p:nvGrpSpPr>
        <p:grpSpPr>
          <a:xfrm>
            <a:off x="9977353" y="3434263"/>
            <a:ext cx="7281947" cy="6223560"/>
            <a:chOff x="0" y="0"/>
            <a:chExt cx="1992080" cy="1702543"/>
          </a:xfrm>
        </p:grpSpPr>
        <p:sp>
          <p:nvSpPr>
            <p:cNvPr id="18" name="Freeform 18"/>
            <p:cNvSpPr/>
            <p:nvPr/>
          </p:nvSpPr>
          <p:spPr>
            <a:xfrm>
              <a:off x="0" y="0"/>
              <a:ext cx="1992080" cy="1702543"/>
            </a:xfrm>
            <a:custGeom>
              <a:avLst/>
              <a:gdLst/>
              <a:ahLst/>
              <a:cxnLst/>
              <a:rect l="l" t="t" r="r" b="b"/>
              <a:pathLst>
                <a:path w="1992080" h="1702543">
                  <a:moveTo>
                    <a:pt x="0" y="0"/>
                  </a:moveTo>
                  <a:lnTo>
                    <a:pt x="1992080" y="0"/>
                  </a:lnTo>
                  <a:lnTo>
                    <a:pt x="1992080" y="1702543"/>
                  </a:lnTo>
                  <a:lnTo>
                    <a:pt x="0" y="1702543"/>
                  </a:lnTo>
                  <a:close/>
                </a:path>
              </a:pathLst>
            </a:custGeom>
            <a:solidFill>
              <a:srgbClr val="000000">
                <a:alpha val="0"/>
              </a:srgbClr>
            </a:solidFill>
            <a:ln w="66675" cap="sq">
              <a:solidFill>
                <a:srgbClr val="D9D9D9"/>
              </a:solidFill>
              <a:prstDash val="solid"/>
              <a:miter/>
            </a:ln>
          </p:spPr>
        </p:sp>
        <p:sp>
          <p:nvSpPr>
            <p:cNvPr id="19" name="TextBox 19"/>
            <p:cNvSpPr txBox="1"/>
            <p:nvPr/>
          </p:nvSpPr>
          <p:spPr>
            <a:xfrm>
              <a:off x="0" y="-38100"/>
              <a:ext cx="1992080" cy="1740643"/>
            </a:xfrm>
            <a:prstGeom prst="rect">
              <a:avLst/>
            </a:prstGeom>
          </p:spPr>
          <p:txBody>
            <a:bodyPr lIns="48908" tIns="48908" rIns="48908" bIns="48908" rtlCol="0" anchor="ctr"/>
            <a:lstStyle/>
            <a:p>
              <a:pPr algn="ctr">
                <a:lnSpc>
                  <a:spcPts val="3425"/>
                </a:lnSpc>
              </a:pPr>
              <a:endParaRPr/>
            </a:p>
          </p:txBody>
        </p:sp>
      </p:grpSp>
      <p:sp>
        <p:nvSpPr>
          <p:cNvPr id="20" name="Freeform 20"/>
          <p:cNvSpPr/>
          <p:nvPr/>
        </p:nvSpPr>
        <p:spPr>
          <a:xfrm>
            <a:off x="9651403" y="3038405"/>
            <a:ext cx="7011703" cy="5843086"/>
          </a:xfrm>
          <a:custGeom>
            <a:avLst/>
            <a:gdLst/>
            <a:ahLst/>
            <a:cxnLst/>
            <a:rect l="l" t="t" r="r" b="b"/>
            <a:pathLst>
              <a:path w="7011703" h="5843086">
                <a:moveTo>
                  <a:pt x="0" y="0"/>
                </a:moveTo>
                <a:lnTo>
                  <a:pt x="7011704" y="0"/>
                </a:lnTo>
                <a:lnTo>
                  <a:pt x="7011704" y="5843086"/>
                </a:lnTo>
                <a:lnTo>
                  <a:pt x="0" y="5843086"/>
                </a:lnTo>
                <a:lnTo>
                  <a:pt x="0" y="0"/>
                </a:lnTo>
                <a:close/>
              </a:path>
            </a:pathLst>
          </a:custGeom>
          <a:blipFill>
            <a:blip r:embed="rId4"/>
            <a:stretch>
              <a:fillRect l="-2037" t="-2019" r="-1366" b="-2586"/>
            </a:stretch>
          </a:blipFill>
        </p:spPr>
      </p:sp>
      <p:grpSp>
        <p:nvGrpSpPr>
          <p:cNvPr id="21" name="Group 21"/>
          <p:cNvGrpSpPr/>
          <p:nvPr/>
        </p:nvGrpSpPr>
        <p:grpSpPr>
          <a:xfrm>
            <a:off x="9651403" y="3038405"/>
            <a:ext cx="7011703" cy="5918322"/>
            <a:chOff x="0" y="0"/>
            <a:chExt cx="1584773" cy="1337649"/>
          </a:xfrm>
        </p:grpSpPr>
        <p:sp>
          <p:nvSpPr>
            <p:cNvPr id="22" name="Freeform 22"/>
            <p:cNvSpPr/>
            <p:nvPr/>
          </p:nvSpPr>
          <p:spPr>
            <a:xfrm>
              <a:off x="0" y="0"/>
              <a:ext cx="1584773" cy="1337649"/>
            </a:xfrm>
            <a:custGeom>
              <a:avLst/>
              <a:gdLst/>
              <a:ahLst/>
              <a:cxnLst/>
              <a:rect l="l" t="t" r="r" b="b"/>
              <a:pathLst>
                <a:path w="1584773" h="1337649">
                  <a:moveTo>
                    <a:pt x="0" y="0"/>
                  </a:moveTo>
                  <a:lnTo>
                    <a:pt x="1584773" y="0"/>
                  </a:lnTo>
                  <a:lnTo>
                    <a:pt x="1584773" y="1337649"/>
                  </a:lnTo>
                  <a:lnTo>
                    <a:pt x="0" y="1337649"/>
                  </a:lnTo>
                  <a:close/>
                </a:path>
              </a:pathLst>
            </a:custGeom>
            <a:solidFill>
              <a:srgbClr val="000000">
                <a:alpha val="0"/>
              </a:srgbClr>
            </a:solidFill>
            <a:ln w="76200" cap="sq">
              <a:solidFill>
                <a:srgbClr val="75787B"/>
              </a:solidFill>
              <a:prstDash val="solid"/>
              <a:miter/>
            </a:ln>
          </p:spPr>
        </p:sp>
        <p:sp>
          <p:nvSpPr>
            <p:cNvPr id="23" name="TextBox 23"/>
            <p:cNvSpPr txBox="1"/>
            <p:nvPr/>
          </p:nvSpPr>
          <p:spPr>
            <a:xfrm>
              <a:off x="0" y="-38100"/>
              <a:ext cx="1584773" cy="1375749"/>
            </a:xfrm>
            <a:prstGeom prst="rect">
              <a:avLst/>
            </a:prstGeom>
          </p:spPr>
          <p:txBody>
            <a:bodyPr lIns="59196" tIns="59196" rIns="59196" bIns="59196" rtlCol="0" anchor="ctr"/>
            <a:lstStyle/>
            <a:p>
              <a:pPr algn="ctr">
                <a:lnSpc>
                  <a:spcPts val="3425"/>
                </a:lnSpc>
              </a:pPr>
              <a:endParaRPr/>
            </a:p>
          </p:txBody>
        </p:sp>
      </p:grpSp>
      <p:sp>
        <p:nvSpPr>
          <p:cNvPr id="24" name="AutoShape 24"/>
          <p:cNvSpPr/>
          <p:nvPr/>
        </p:nvSpPr>
        <p:spPr>
          <a:xfrm flipH="1">
            <a:off x="14967636" y="5105400"/>
            <a:ext cx="1449291" cy="0"/>
          </a:xfrm>
          <a:prstGeom prst="line">
            <a:avLst/>
          </a:prstGeom>
          <a:ln w="76200" cap="flat">
            <a:solidFill>
              <a:srgbClr val="E11E1E"/>
            </a:solidFill>
            <a:prstDash val="solid"/>
            <a:headEnd type="none" w="sm" len="sm"/>
            <a:tailEnd type="arrow" w="med" len="sm"/>
          </a:ln>
        </p:spPr>
      </p:sp>
      <p:sp>
        <p:nvSpPr>
          <p:cNvPr id="25" name="AutoShape 25"/>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26" name="AutoShape 26"/>
          <p:cNvSpPr/>
          <p:nvPr/>
        </p:nvSpPr>
        <p:spPr>
          <a:xfrm>
            <a:off x="0" y="33338"/>
            <a:ext cx="18561539" cy="0"/>
          </a:xfrm>
          <a:prstGeom prst="line">
            <a:avLst/>
          </a:prstGeom>
          <a:ln w="66675" cap="flat">
            <a:solidFill>
              <a:srgbClr val="75787B"/>
            </a:solidFill>
            <a:prstDash val="solid"/>
            <a:headEnd type="none" w="sm" len="sm"/>
            <a:tailEnd type="none" w="sm" len="sm"/>
          </a:ln>
        </p:spPr>
      </p:sp>
      <p:pic>
        <p:nvPicPr>
          <p:cNvPr id="27" name="Picture 26" descr="A black and white sign&#10;&#10;Description automatically generated with low confidence">
            <a:extLst>
              <a:ext uri="{FF2B5EF4-FFF2-40B4-BE49-F238E27FC236}">
                <a16:creationId xmlns:a16="http://schemas.microsoft.com/office/drawing/2014/main" id="{38B74723-619C-7318-5DD1-9570338721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08" y="9333551"/>
            <a:ext cx="1698584" cy="834052"/>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85955">
            <a:off x="-1087525" y="3869813"/>
            <a:ext cx="13684806" cy="7270053"/>
          </a:xfrm>
          <a:custGeom>
            <a:avLst/>
            <a:gdLst/>
            <a:ahLst/>
            <a:cxnLst/>
            <a:rect l="l" t="t" r="r" b="b"/>
            <a:pathLst>
              <a:path w="13684806" h="7270053">
                <a:moveTo>
                  <a:pt x="0" y="0"/>
                </a:moveTo>
                <a:lnTo>
                  <a:pt x="13684806" y="0"/>
                </a:lnTo>
                <a:lnTo>
                  <a:pt x="13684806" y="7270053"/>
                </a:lnTo>
                <a:lnTo>
                  <a:pt x="0" y="72700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385955">
            <a:off x="-2441024" y="4250870"/>
            <a:ext cx="13684806" cy="7270053"/>
          </a:xfrm>
          <a:custGeom>
            <a:avLst/>
            <a:gdLst/>
            <a:ahLst/>
            <a:cxnLst/>
            <a:rect l="l" t="t" r="r" b="b"/>
            <a:pathLst>
              <a:path w="13684806" h="7270053">
                <a:moveTo>
                  <a:pt x="0" y="0"/>
                </a:moveTo>
                <a:lnTo>
                  <a:pt x="13684806" y="0"/>
                </a:lnTo>
                <a:lnTo>
                  <a:pt x="13684806" y="7270053"/>
                </a:lnTo>
                <a:lnTo>
                  <a:pt x="0" y="72700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16615" y="308109"/>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0" y="0"/>
            <a:ext cx="18288000" cy="2259162"/>
            <a:chOff x="0" y="0"/>
            <a:chExt cx="4816593" cy="595006"/>
          </a:xfrm>
        </p:grpSpPr>
        <p:sp>
          <p:nvSpPr>
            <p:cNvPr id="6" name="Freeform 6"/>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7" name="TextBox 7"/>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grpSp>
        <p:nvGrpSpPr>
          <p:cNvPr id="8" name="Group 8"/>
          <p:cNvGrpSpPr/>
          <p:nvPr/>
        </p:nvGrpSpPr>
        <p:grpSpPr>
          <a:xfrm>
            <a:off x="1968682" y="2111501"/>
            <a:ext cx="6282782" cy="8619054"/>
            <a:chOff x="-50251" y="-524236"/>
            <a:chExt cx="8377043" cy="11492072"/>
          </a:xfrm>
        </p:grpSpPr>
        <p:sp>
          <p:nvSpPr>
            <p:cNvPr id="9" name="Freeform 9"/>
            <p:cNvSpPr/>
            <p:nvPr/>
          </p:nvSpPr>
          <p:spPr>
            <a:xfrm>
              <a:off x="104418" y="155321"/>
              <a:ext cx="8086941" cy="10379731"/>
            </a:xfrm>
            <a:custGeom>
              <a:avLst/>
              <a:gdLst/>
              <a:ahLst/>
              <a:cxnLst/>
              <a:rect l="l" t="t" r="r" b="b"/>
              <a:pathLst>
                <a:path w="8326793" h="10535052">
                  <a:moveTo>
                    <a:pt x="0" y="0"/>
                  </a:moveTo>
                  <a:lnTo>
                    <a:pt x="8326793" y="0"/>
                  </a:lnTo>
                  <a:lnTo>
                    <a:pt x="8326793" y="10535052"/>
                  </a:lnTo>
                  <a:lnTo>
                    <a:pt x="0" y="10535052"/>
                  </a:lnTo>
                  <a:lnTo>
                    <a:pt x="0" y="0"/>
                  </a:lnTo>
                  <a:close/>
                </a:path>
              </a:pathLst>
            </a:custGeom>
            <a:blipFill>
              <a:blip r:embed="rId7"/>
              <a:stretch>
                <a:fillRect l="-1291" t="-1494" r="-1675" b="-30049"/>
              </a:stretch>
            </a:blipFill>
          </p:spPr>
        </p:sp>
        <p:grpSp>
          <p:nvGrpSpPr>
            <p:cNvPr id="10" name="Group 10"/>
            <p:cNvGrpSpPr/>
            <p:nvPr/>
          </p:nvGrpSpPr>
          <p:grpSpPr>
            <a:xfrm>
              <a:off x="-50251" y="-524236"/>
              <a:ext cx="8377043" cy="11492072"/>
              <a:chOff x="-7304" y="-76200"/>
              <a:chExt cx="1217639" cy="1670422"/>
            </a:xfrm>
          </p:grpSpPr>
          <p:sp>
            <p:nvSpPr>
              <p:cNvPr id="11" name="Freeform 11"/>
              <p:cNvSpPr/>
              <p:nvPr/>
            </p:nvSpPr>
            <p:spPr>
              <a:xfrm>
                <a:off x="-7304" y="-13293"/>
                <a:ext cx="1203320" cy="1607515"/>
              </a:xfrm>
              <a:custGeom>
                <a:avLst/>
                <a:gdLst/>
                <a:ahLst/>
                <a:cxnLst/>
                <a:rect l="l" t="t" r="r" b="b"/>
                <a:pathLst>
                  <a:path w="1210335" h="1531315">
                    <a:moveTo>
                      <a:pt x="0" y="0"/>
                    </a:moveTo>
                    <a:lnTo>
                      <a:pt x="1210335" y="0"/>
                    </a:lnTo>
                    <a:lnTo>
                      <a:pt x="1210335" y="1531315"/>
                    </a:lnTo>
                    <a:lnTo>
                      <a:pt x="0" y="1531315"/>
                    </a:lnTo>
                    <a:close/>
                  </a:path>
                </a:pathLst>
              </a:custGeom>
              <a:solidFill>
                <a:srgbClr val="000000">
                  <a:alpha val="0"/>
                </a:srgbClr>
              </a:solidFill>
              <a:ln w="85725" cap="sq">
                <a:solidFill>
                  <a:srgbClr val="75787B"/>
                </a:solidFill>
                <a:prstDash val="solid"/>
                <a:miter/>
              </a:ln>
            </p:spPr>
          </p:sp>
          <p:sp>
            <p:nvSpPr>
              <p:cNvPr id="12" name="TextBox 12"/>
              <p:cNvSpPr txBox="1"/>
              <p:nvPr/>
            </p:nvSpPr>
            <p:spPr>
              <a:xfrm>
                <a:off x="0" y="-76200"/>
                <a:ext cx="1210335" cy="1607515"/>
              </a:xfrm>
              <a:prstGeom prst="rect">
                <a:avLst/>
              </a:prstGeom>
            </p:spPr>
            <p:txBody>
              <a:bodyPr lIns="67331" tIns="67331" rIns="67331" bIns="67331" rtlCol="0" anchor="ctr"/>
              <a:lstStyle/>
              <a:p>
                <a:pPr algn="ctr">
                  <a:lnSpc>
                    <a:spcPts val="3425"/>
                  </a:lnSpc>
                </a:pPr>
                <a:endParaRPr/>
              </a:p>
            </p:txBody>
          </p:sp>
        </p:grpSp>
      </p:grpSp>
      <p:sp>
        <p:nvSpPr>
          <p:cNvPr id="17" name="AutoShape 17"/>
          <p:cNvSpPr/>
          <p:nvPr/>
        </p:nvSpPr>
        <p:spPr>
          <a:xfrm flipH="1" flipV="1">
            <a:off x="5676386" y="5465444"/>
            <a:ext cx="3213462" cy="0"/>
          </a:xfrm>
          <a:prstGeom prst="line">
            <a:avLst/>
          </a:prstGeom>
          <a:ln w="76200" cap="flat">
            <a:solidFill>
              <a:srgbClr val="E11E1E"/>
            </a:solidFill>
            <a:prstDash val="solid"/>
            <a:headEnd type="none" w="sm" len="sm"/>
            <a:tailEnd type="arrow" w="med" len="sm"/>
          </a:ln>
        </p:spPr>
      </p:sp>
      <p:grpSp>
        <p:nvGrpSpPr>
          <p:cNvPr id="18" name="Group 18"/>
          <p:cNvGrpSpPr/>
          <p:nvPr/>
        </p:nvGrpSpPr>
        <p:grpSpPr>
          <a:xfrm>
            <a:off x="9644331" y="4552326"/>
            <a:ext cx="5795015" cy="1826237"/>
            <a:chOff x="0" y="0"/>
            <a:chExt cx="1526259" cy="480984"/>
          </a:xfrm>
        </p:grpSpPr>
        <p:sp>
          <p:nvSpPr>
            <p:cNvPr id="19" name="Freeform 19"/>
            <p:cNvSpPr/>
            <p:nvPr/>
          </p:nvSpPr>
          <p:spPr>
            <a:xfrm>
              <a:off x="0" y="0"/>
              <a:ext cx="1526259" cy="480984"/>
            </a:xfrm>
            <a:custGeom>
              <a:avLst/>
              <a:gdLst/>
              <a:ahLst/>
              <a:cxnLst/>
              <a:rect l="l" t="t" r="r" b="b"/>
              <a:pathLst>
                <a:path w="1526259" h="480984">
                  <a:moveTo>
                    <a:pt x="0" y="0"/>
                  </a:moveTo>
                  <a:lnTo>
                    <a:pt x="1526259" y="0"/>
                  </a:lnTo>
                  <a:lnTo>
                    <a:pt x="1526259" y="480984"/>
                  </a:lnTo>
                  <a:lnTo>
                    <a:pt x="0" y="480984"/>
                  </a:lnTo>
                  <a:close/>
                </a:path>
              </a:pathLst>
            </a:custGeom>
            <a:solidFill>
              <a:srgbClr val="FAFAFA"/>
            </a:solidFill>
          </p:spPr>
        </p:sp>
        <p:sp>
          <p:nvSpPr>
            <p:cNvPr id="20" name="TextBox 20"/>
            <p:cNvSpPr txBox="1"/>
            <p:nvPr/>
          </p:nvSpPr>
          <p:spPr>
            <a:xfrm>
              <a:off x="0" y="19050"/>
              <a:ext cx="1526259" cy="461934"/>
            </a:xfrm>
            <a:prstGeom prst="rect">
              <a:avLst/>
            </a:prstGeom>
          </p:spPr>
          <p:txBody>
            <a:bodyPr lIns="50800" tIns="50800" rIns="50800" bIns="50800" rtlCol="0" anchor="ctr"/>
            <a:lstStyle/>
            <a:p>
              <a:pPr algn="ctr">
                <a:lnSpc>
                  <a:spcPts val="2577"/>
                </a:lnSpc>
              </a:pPr>
              <a:endParaRPr/>
            </a:p>
          </p:txBody>
        </p:sp>
      </p:grpSp>
      <p:grpSp>
        <p:nvGrpSpPr>
          <p:cNvPr id="21" name="Group 21"/>
          <p:cNvGrpSpPr/>
          <p:nvPr/>
        </p:nvGrpSpPr>
        <p:grpSpPr>
          <a:xfrm>
            <a:off x="9644331" y="4552326"/>
            <a:ext cx="5795015" cy="1826237"/>
            <a:chOff x="0" y="0"/>
            <a:chExt cx="1505062" cy="474304"/>
          </a:xfrm>
        </p:grpSpPr>
        <p:sp>
          <p:nvSpPr>
            <p:cNvPr id="22" name="Freeform 22"/>
            <p:cNvSpPr/>
            <p:nvPr/>
          </p:nvSpPr>
          <p:spPr>
            <a:xfrm>
              <a:off x="0" y="0"/>
              <a:ext cx="1505062" cy="474304"/>
            </a:xfrm>
            <a:custGeom>
              <a:avLst/>
              <a:gdLst/>
              <a:ahLst/>
              <a:cxnLst/>
              <a:rect l="l" t="t" r="r" b="b"/>
              <a:pathLst>
                <a:path w="1505062" h="474304">
                  <a:moveTo>
                    <a:pt x="0" y="0"/>
                  </a:moveTo>
                  <a:lnTo>
                    <a:pt x="1505062" y="0"/>
                  </a:lnTo>
                  <a:lnTo>
                    <a:pt x="1505062" y="474304"/>
                  </a:lnTo>
                  <a:lnTo>
                    <a:pt x="0" y="474304"/>
                  </a:lnTo>
                  <a:close/>
                </a:path>
              </a:pathLst>
            </a:custGeom>
            <a:solidFill>
              <a:srgbClr val="000000">
                <a:alpha val="0"/>
              </a:srgbClr>
            </a:solidFill>
            <a:ln w="76200" cap="sq">
              <a:solidFill>
                <a:srgbClr val="000000"/>
              </a:solidFill>
              <a:prstDash val="solid"/>
              <a:miter/>
            </a:ln>
          </p:spPr>
        </p:sp>
        <p:sp>
          <p:nvSpPr>
            <p:cNvPr id="23" name="TextBox 23"/>
            <p:cNvSpPr txBox="1"/>
            <p:nvPr/>
          </p:nvSpPr>
          <p:spPr>
            <a:xfrm>
              <a:off x="0" y="-38100"/>
              <a:ext cx="1505062" cy="512404"/>
            </a:xfrm>
            <a:prstGeom prst="rect">
              <a:avLst/>
            </a:prstGeom>
          </p:spPr>
          <p:txBody>
            <a:bodyPr lIns="51515" tIns="51515" rIns="51515" bIns="51515" rtlCol="0" anchor="ctr"/>
            <a:lstStyle/>
            <a:p>
              <a:pPr algn="ctr">
                <a:lnSpc>
                  <a:spcPts val="3425"/>
                </a:lnSpc>
              </a:pPr>
              <a:endParaRPr/>
            </a:p>
          </p:txBody>
        </p:sp>
      </p:grpSp>
      <p:sp>
        <p:nvSpPr>
          <p:cNvPr id="24" name="TextBox 24"/>
          <p:cNvSpPr txBox="1"/>
          <p:nvPr/>
        </p:nvSpPr>
        <p:spPr>
          <a:xfrm>
            <a:off x="9918159" y="4725670"/>
            <a:ext cx="8062405" cy="1393824"/>
          </a:xfrm>
          <a:prstGeom prst="rect">
            <a:avLst/>
          </a:prstGeom>
        </p:spPr>
        <p:txBody>
          <a:bodyPr lIns="0" tIns="0" rIns="0" bIns="0" rtlCol="0" anchor="t">
            <a:spAutoFit/>
          </a:bodyPr>
          <a:lstStyle/>
          <a:p>
            <a:pPr>
              <a:lnSpc>
                <a:spcPts val="5600"/>
              </a:lnSpc>
            </a:pPr>
            <a:r>
              <a:rPr lang="en-US" sz="4000" u="sng" dirty="0">
                <a:solidFill>
                  <a:srgbClr val="75787B"/>
                </a:solidFill>
                <a:latin typeface="Open Sans 2 Bold"/>
              </a:rPr>
              <a:t>Click</a:t>
            </a:r>
          </a:p>
          <a:p>
            <a:pPr>
              <a:lnSpc>
                <a:spcPts val="5600"/>
              </a:lnSpc>
            </a:pPr>
            <a:r>
              <a:rPr lang="en-US" sz="4000" dirty="0">
                <a:solidFill>
                  <a:srgbClr val="000000"/>
                </a:solidFill>
                <a:latin typeface="Open Sans 2 Bold"/>
              </a:rPr>
              <a:t>Non-Payroll Job Data</a:t>
            </a:r>
          </a:p>
        </p:txBody>
      </p:sp>
      <p:sp>
        <p:nvSpPr>
          <p:cNvPr id="25" name="TextBox 25"/>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Click Non-Payroll Job Data</a:t>
            </a:r>
          </a:p>
        </p:txBody>
      </p:sp>
      <p:sp>
        <p:nvSpPr>
          <p:cNvPr id="26" name="AutoShape 26"/>
          <p:cNvSpPr/>
          <p:nvPr/>
        </p:nvSpPr>
        <p:spPr>
          <a:xfrm>
            <a:off x="0" y="33338"/>
            <a:ext cx="18561539" cy="0"/>
          </a:xfrm>
          <a:prstGeom prst="line">
            <a:avLst/>
          </a:prstGeom>
          <a:ln w="66675" cap="flat">
            <a:solidFill>
              <a:srgbClr val="75787B"/>
            </a:solidFill>
            <a:prstDash val="solid"/>
            <a:headEnd type="none" w="sm" len="sm"/>
            <a:tailEnd type="none" w="sm" len="sm"/>
          </a:ln>
        </p:spPr>
      </p:sp>
      <p:sp>
        <p:nvSpPr>
          <p:cNvPr id="27" name="AutoShape 27"/>
          <p:cNvSpPr/>
          <p:nvPr/>
        </p:nvSpPr>
        <p:spPr>
          <a:xfrm>
            <a:off x="0" y="2240112"/>
            <a:ext cx="18561539" cy="0"/>
          </a:xfrm>
          <a:prstGeom prst="line">
            <a:avLst/>
          </a:prstGeom>
          <a:ln w="66675" cap="flat">
            <a:solidFill>
              <a:srgbClr val="75787B"/>
            </a:solidFill>
            <a:prstDash val="solid"/>
            <a:headEnd type="none" w="sm" len="sm"/>
            <a:tailEnd type="none" w="sm" len="sm"/>
          </a:ln>
        </p:spPr>
      </p:sp>
      <p:pic>
        <p:nvPicPr>
          <p:cNvPr id="28" name="Picture 27" descr="A black and white sign&#10;&#10;Description automatically generated with low confidence">
            <a:extLst>
              <a:ext uri="{FF2B5EF4-FFF2-40B4-BE49-F238E27FC236}">
                <a16:creationId xmlns:a16="http://schemas.microsoft.com/office/drawing/2014/main" id="{FFC02686-42E1-E59E-E55A-CDE89F4885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10008" y="9355218"/>
            <a:ext cx="1698584" cy="834052"/>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0336" y="2778274"/>
            <a:ext cx="9647832" cy="6707460"/>
            <a:chOff x="0" y="0"/>
            <a:chExt cx="2449046" cy="1702650"/>
          </a:xfrm>
        </p:grpSpPr>
        <p:sp>
          <p:nvSpPr>
            <p:cNvPr id="3" name="Freeform 3"/>
            <p:cNvSpPr/>
            <p:nvPr/>
          </p:nvSpPr>
          <p:spPr>
            <a:xfrm>
              <a:off x="0" y="0"/>
              <a:ext cx="2449046" cy="1702650"/>
            </a:xfrm>
            <a:custGeom>
              <a:avLst/>
              <a:gdLst/>
              <a:ahLst/>
              <a:cxnLst/>
              <a:rect l="l" t="t" r="r" b="b"/>
              <a:pathLst>
                <a:path w="2449046" h="1702650">
                  <a:moveTo>
                    <a:pt x="0" y="0"/>
                  </a:moveTo>
                  <a:lnTo>
                    <a:pt x="2449046" y="0"/>
                  </a:lnTo>
                  <a:lnTo>
                    <a:pt x="2449046" y="1702650"/>
                  </a:lnTo>
                  <a:lnTo>
                    <a:pt x="0" y="1702650"/>
                  </a:lnTo>
                  <a:close/>
                </a:path>
              </a:pathLst>
            </a:custGeom>
            <a:solidFill>
              <a:srgbClr val="000000">
                <a:alpha val="0"/>
              </a:srgbClr>
            </a:solidFill>
            <a:ln w="66675" cap="sq">
              <a:solidFill>
                <a:srgbClr val="D9D9D9"/>
              </a:solidFill>
              <a:prstDash val="solid"/>
              <a:miter/>
            </a:ln>
          </p:spPr>
        </p:sp>
        <p:sp>
          <p:nvSpPr>
            <p:cNvPr id="4" name="TextBox 4"/>
            <p:cNvSpPr txBox="1"/>
            <p:nvPr/>
          </p:nvSpPr>
          <p:spPr>
            <a:xfrm>
              <a:off x="0" y="-38100"/>
              <a:ext cx="2449046" cy="1740750"/>
            </a:xfrm>
            <a:prstGeom prst="rect">
              <a:avLst/>
            </a:prstGeom>
          </p:spPr>
          <p:txBody>
            <a:bodyPr lIns="52707" tIns="52707" rIns="52707" bIns="52707" rtlCol="0" anchor="ctr"/>
            <a:lstStyle/>
            <a:p>
              <a:pPr algn="ctr">
                <a:lnSpc>
                  <a:spcPts val="3425"/>
                </a:lnSpc>
              </a:pPr>
              <a:endParaRPr/>
            </a:p>
          </p:txBody>
        </p:sp>
      </p:grpSp>
      <p:sp>
        <p:nvSpPr>
          <p:cNvPr id="9" name="AutoShape 9"/>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10" name="TextBox 10"/>
          <p:cNvSpPr txBox="1"/>
          <p:nvPr/>
        </p:nvSpPr>
        <p:spPr>
          <a:xfrm>
            <a:off x="1028700" y="4324350"/>
            <a:ext cx="4728158" cy="2114550"/>
          </a:xfrm>
          <a:prstGeom prst="rect">
            <a:avLst/>
          </a:prstGeom>
        </p:spPr>
        <p:txBody>
          <a:bodyPr lIns="0" tIns="0" rIns="0" bIns="0" rtlCol="0" anchor="t">
            <a:spAutoFit/>
          </a:bodyPr>
          <a:lstStyle/>
          <a:p>
            <a:pPr>
              <a:lnSpc>
                <a:spcPts val="4200"/>
              </a:lnSpc>
            </a:pPr>
            <a:r>
              <a:rPr lang="en-US" sz="3000" dirty="0">
                <a:solidFill>
                  <a:srgbClr val="000000"/>
                </a:solidFill>
                <a:latin typeface="Open Sans 2 Bold"/>
              </a:rPr>
              <a:t>Enter the Employee’s Edison ID</a:t>
            </a:r>
          </a:p>
          <a:p>
            <a:pPr>
              <a:lnSpc>
                <a:spcPts val="4200"/>
              </a:lnSpc>
            </a:pPr>
            <a:endParaRPr lang="en-US" sz="3000" dirty="0">
              <a:solidFill>
                <a:srgbClr val="000000"/>
              </a:solidFill>
              <a:latin typeface="Open Sans 2 Bold"/>
            </a:endParaRPr>
          </a:p>
          <a:p>
            <a:pPr marL="647700" lvl="1" indent="-323850">
              <a:lnSpc>
                <a:spcPts val="4200"/>
              </a:lnSpc>
              <a:buFont typeface="Arial"/>
              <a:buChar char="•"/>
            </a:pPr>
            <a:r>
              <a:rPr lang="en-US" sz="3000" u="sng" dirty="0">
                <a:solidFill>
                  <a:srgbClr val="75787B"/>
                </a:solidFill>
                <a:latin typeface="Open Sans 2 Bold"/>
              </a:rPr>
              <a:t>Click</a:t>
            </a:r>
            <a:r>
              <a:rPr lang="en-US" sz="3000" dirty="0">
                <a:solidFill>
                  <a:srgbClr val="000000"/>
                </a:solidFill>
                <a:latin typeface="Open Sans 2"/>
              </a:rPr>
              <a:t> Search</a:t>
            </a:r>
          </a:p>
        </p:txBody>
      </p:sp>
      <p:sp>
        <p:nvSpPr>
          <p:cNvPr id="11" name="Freeform 11"/>
          <p:cNvSpPr/>
          <p:nvPr/>
        </p:nvSpPr>
        <p:spPr>
          <a:xfrm>
            <a:off x="12520598" y="6431819"/>
            <a:ext cx="1179772" cy="259950"/>
          </a:xfrm>
          <a:custGeom>
            <a:avLst/>
            <a:gdLst/>
            <a:ahLst/>
            <a:cxnLst/>
            <a:rect l="l" t="t" r="r" b="b"/>
            <a:pathLst>
              <a:path w="1179772" h="259950">
                <a:moveTo>
                  <a:pt x="0" y="0"/>
                </a:moveTo>
                <a:lnTo>
                  <a:pt x="1179772" y="0"/>
                </a:lnTo>
                <a:lnTo>
                  <a:pt x="1179772" y="259950"/>
                </a:lnTo>
                <a:lnTo>
                  <a:pt x="0" y="259950"/>
                </a:lnTo>
                <a:lnTo>
                  <a:pt x="0" y="0"/>
                </a:lnTo>
                <a:close/>
              </a:path>
            </a:pathLst>
          </a:custGeom>
          <a:blipFill>
            <a:blip r:embed="rId3"/>
            <a:stretch>
              <a:fillRect/>
            </a:stretch>
          </a:blipFill>
        </p:spPr>
      </p:sp>
      <p:grpSp>
        <p:nvGrpSpPr>
          <p:cNvPr id="12" name="Group 12"/>
          <p:cNvGrpSpPr/>
          <p:nvPr/>
        </p:nvGrpSpPr>
        <p:grpSpPr>
          <a:xfrm>
            <a:off x="0" y="0"/>
            <a:ext cx="18288000" cy="2259162"/>
            <a:chOff x="0" y="0"/>
            <a:chExt cx="4816593" cy="595006"/>
          </a:xfrm>
        </p:grpSpPr>
        <p:sp>
          <p:nvSpPr>
            <p:cNvPr id="13" name="Freeform 13"/>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14" name="TextBox 14"/>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grpSp>
        <p:nvGrpSpPr>
          <p:cNvPr id="15" name="Group 15"/>
          <p:cNvGrpSpPr/>
          <p:nvPr/>
        </p:nvGrpSpPr>
        <p:grpSpPr>
          <a:xfrm>
            <a:off x="5906976" y="3587241"/>
            <a:ext cx="11352324" cy="4468498"/>
            <a:chOff x="0" y="0"/>
            <a:chExt cx="2246475" cy="884257"/>
          </a:xfrm>
        </p:grpSpPr>
        <p:sp>
          <p:nvSpPr>
            <p:cNvPr id="16" name="Freeform 16"/>
            <p:cNvSpPr/>
            <p:nvPr/>
          </p:nvSpPr>
          <p:spPr>
            <a:xfrm>
              <a:off x="0" y="0"/>
              <a:ext cx="2246475" cy="884257"/>
            </a:xfrm>
            <a:custGeom>
              <a:avLst/>
              <a:gdLst/>
              <a:ahLst/>
              <a:cxnLst/>
              <a:rect l="l" t="t" r="r" b="b"/>
              <a:pathLst>
                <a:path w="2246475" h="884257">
                  <a:moveTo>
                    <a:pt x="0" y="0"/>
                  </a:moveTo>
                  <a:lnTo>
                    <a:pt x="2246475" y="0"/>
                  </a:lnTo>
                  <a:lnTo>
                    <a:pt x="2246475" y="884257"/>
                  </a:lnTo>
                  <a:lnTo>
                    <a:pt x="0" y="884257"/>
                  </a:lnTo>
                  <a:close/>
                </a:path>
              </a:pathLst>
            </a:custGeom>
            <a:solidFill>
              <a:srgbClr val="000000">
                <a:alpha val="0"/>
              </a:srgbClr>
            </a:solidFill>
            <a:ln w="28575" cap="sq">
              <a:solidFill>
                <a:srgbClr val="75787B"/>
              </a:solidFill>
              <a:prstDash val="solid"/>
              <a:miter/>
            </a:ln>
          </p:spPr>
        </p:sp>
        <p:sp>
          <p:nvSpPr>
            <p:cNvPr id="17" name="TextBox 17"/>
            <p:cNvSpPr txBox="1"/>
            <p:nvPr/>
          </p:nvSpPr>
          <p:spPr>
            <a:xfrm>
              <a:off x="0" y="-76200"/>
              <a:ext cx="2246475" cy="960457"/>
            </a:xfrm>
            <a:prstGeom prst="rect">
              <a:avLst/>
            </a:prstGeom>
          </p:spPr>
          <p:txBody>
            <a:bodyPr lIns="67611" tIns="67611" rIns="67611" bIns="67611" rtlCol="0" anchor="ctr"/>
            <a:lstStyle/>
            <a:p>
              <a:pPr algn="ctr">
                <a:lnSpc>
                  <a:spcPts val="3425"/>
                </a:lnSpc>
              </a:pPr>
              <a:endParaRPr/>
            </a:p>
          </p:txBody>
        </p:sp>
      </p:grpSp>
      <p:sp>
        <p:nvSpPr>
          <p:cNvPr id="18" name="Freeform 18"/>
          <p:cNvSpPr/>
          <p:nvPr/>
        </p:nvSpPr>
        <p:spPr>
          <a:xfrm>
            <a:off x="5661966" y="2457281"/>
            <a:ext cx="12762803" cy="6780239"/>
          </a:xfrm>
          <a:custGeom>
            <a:avLst/>
            <a:gdLst/>
            <a:ahLst/>
            <a:cxnLst/>
            <a:rect l="l" t="t" r="r" b="b"/>
            <a:pathLst>
              <a:path w="12762803" h="6780239">
                <a:moveTo>
                  <a:pt x="0" y="0"/>
                </a:moveTo>
                <a:lnTo>
                  <a:pt x="12762803" y="0"/>
                </a:lnTo>
                <a:lnTo>
                  <a:pt x="12762803" y="6780239"/>
                </a:lnTo>
                <a:lnTo>
                  <a:pt x="0" y="67802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AutoShape 19"/>
          <p:cNvSpPr/>
          <p:nvPr/>
        </p:nvSpPr>
        <p:spPr>
          <a:xfrm flipV="1">
            <a:off x="9144000" y="8302871"/>
            <a:ext cx="0" cy="1118480"/>
          </a:xfrm>
          <a:prstGeom prst="line">
            <a:avLst/>
          </a:prstGeom>
          <a:ln w="85725" cap="flat">
            <a:solidFill>
              <a:srgbClr val="E11E1E"/>
            </a:solidFill>
            <a:prstDash val="solid"/>
            <a:headEnd type="none" w="sm" len="sm"/>
            <a:tailEnd type="arrow" w="med" len="sm"/>
          </a:ln>
        </p:spPr>
      </p:sp>
      <p:sp>
        <p:nvSpPr>
          <p:cNvPr id="20" name="AutoShape 20"/>
          <p:cNvSpPr/>
          <p:nvPr/>
        </p:nvSpPr>
        <p:spPr>
          <a:xfrm>
            <a:off x="-32233" y="2240112"/>
            <a:ext cx="18561539" cy="0"/>
          </a:xfrm>
          <a:prstGeom prst="line">
            <a:avLst/>
          </a:prstGeom>
          <a:ln w="66675" cap="flat">
            <a:solidFill>
              <a:srgbClr val="75787B"/>
            </a:solidFill>
            <a:prstDash val="solid"/>
            <a:headEnd type="none" w="sm" len="sm"/>
            <a:tailEnd type="none" w="sm" len="sm"/>
          </a:ln>
        </p:spPr>
      </p:sp>
      <p:sp>
        <p:nvSpPr>
          <p:cNvPr id="21" name="AutoShape 21"/>
          <p:cNvSpPr/>
          <p:nvPr/>
        </p:nvSpPr>
        <p:spPr>
          <a:xfrm>
            <a:off x="-136769" y="33338"/>
            <a:ext cx="18561539" cy="0"/>
          </a:xfrm>
          <a:prstGeom prst="line">
            <a:avLst/>
          </a:prstGeom>
          <a:ln w="66675" cap="flat">
            <a:solidFill>
              <a:srgbClr val="75787B"/>
            </a:solidFill>
            <a:prstDash val="solid"/>
            <a:headEnd type="none" w="sm" len="sm"/>
            <a:tailEnd type="none" w="sm" len="sm"/>
          </a:ln>
        </p:spPr>
      </p:sp>
      <p:sp>
        <p:nvSpPr>
          <p:cNvPr id="22" name="Freeform 22"/>
          <p:cNvSpPr/>
          <p:nvPr/>
        </p:nvSpPr>
        <p:spPr>
          <a:xfrm>
            <a:off x="5906976" y="3632756"/>
            <a:ext cx="11352324" cy="4422983"/>
          </a:xfrm>
          <a:custGeom>
            <a:avLst/>
            <a:gdLst/>
            <a:ahLst/>
            <a:cxnLst/>
            <a:rect l="l" t="t" r="r" b="b"/>
            <a:pathLst>
              <a:path w="11352324" h="4422983">
                <a:moveTo>
                  <a:pt x="0" y="0"/>
                </a:moveTo>
                <a:lnTo>
                  <a:pt x="11352324" y="0"/>
                </a:lnTo>
                <a:lnTo>
                  <a:pt x="11352324" y="4422983"/>
                </a:lnTo>
                <a:lnTo>
                  <a:pt x="0" y="4422983"/>
                </a:lnTo>
                <a:lnTo>
                  <a:pt x="0" y="0"/>
                </a:lnTo>
                <a:close/>
              </a:path>
            </a:pathLst>
          </a:custGeom>
          <a:blipFill>
            <a:blip r:embed="rId6"/>
            <a:stretch>
              <a:fillRect l="-660" t="-2422" r="-822" b="-2424"/>
            </a:stretch>
          </a:blipFill>
        </p:spPr>
      </p:sp>
      <p:sp>
        <p:nvSpPr>
          <p:cNvPr id="23" name="Freeform 23"/>
          <p:cNvSpPr/>
          <p:nvPr/>
        </p:nvSpPr>
        <p:spPr>
          <a:xfrm>
            <a:off x="17409418" y="2280231"/>
            <a:ext cx="9670782" cy="9670782"/>
          </a:xfrm>
          <a:custGeom>
            <a:avLst/>
            <a:gdLst/>
            <a:ahLst/>
            <a:cxnLst/>
            <a:rect l="l" t="t" r="r" b="b"/>
            <a:pathLst>
              <a:path w="9670782" h="9670782">
                <a:moveTo>
                  <a:pt x="0" y="0"/>
                </a:moveTo>
                <a:lnTo>
                  <a:pt x="9670783" y="0"/>
                </a:lnTo>
                <a:lnTo>
                  <a:pt x="9670783" y="9670782"/>
                </a:lnTo>
                <a:lnTo>
                  <a:pt x="0" y="9670782"/>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sp>
      <p:grpSp>
        <p:nvGrpSpPr>
          <p:cNvPr id="24" name="Group 24"/>
          <p:cNvGrpSpPr/>
          <p:nvPr/>
        </p:nvGrpSpPr>
        <p:grpSpPr>
          <a:xfrm>
            <a:off x="5906976" y="3587242"/>
            <a:ext cx="11352324" cy="4501170"/>
            <a:chOff x="0" y="0"/>
            <a:chExt cx="15136432" cy="6130002"/>
          </a:xfrm>
        </p:grpSpPr>
        <p:grpSp>
          <p:nvGrpSpPr>
            <p:cNvPr id="25" name="Group 25"/>
            <p:cNvGrpSpPr/>
            <p:nvPr/>
          </p:nvGrpSpPr>
          <p:grpSpPr>
            <a:xfrm>
              <a:off x="0" y="0"/>
              <a:ext cx="15136432" cy="6130002"/>
              <a:chOff x="0" y="0"/>
              <a:chExt cx="3105590" cy="1257712"/>
            </a:xfrm>
          </p:grpSpPr>
          <p:sp>
            <p:nvSpPr>
              <p:cNvPr id="26" name="Freeform 26"/>
              <p:cNvSpPr/>
              <p:nvPr/>
            </p:nvSpPr>
            <p:spPr>
              <a:xfrm>
                <a:off x="0" y="0"/>
                <a:ext cx="3105590" cy="1257712"/>
              </a:xfrm>
              <a:custGeom>
                <a:avLst/>
                <a:gdLst/>
                <a:ahLst/>
                <a:cxnLst/>
                <a:rect l="l" t="t" r="r" b="b"/>
                <a:pathLst>
                  <a:path w="3105590" h="1257712">
                    <a:moveTo>
                      <a:pt x="0" y="0"/>
                    </a:moveTo>
                    <a:lnTo>
                      <a:pt x="3105590" y="0"/>
                    </a:lnTo>
                    <a:lnTo>
                      <a:pt x="3105590" y="1257712"/>
                    </a:lnTo>
                    <a:lnTo>
                      <a:pt x="0" y="1257712"/>
                    </a:lnTo>
                    <a:close/>
                  </a:path>
                </a:pathLst>
              </a:custGeom>
              <a:solidFill>
                <a:srgbClr val="000000">
                  <a:alpha val="0"/>
                </a:srgbClr>
              </a:solidFill>
              <a:ln w="66675" cap="sq">
                <a:solidFill>
                  <a:srgbClr val="000000"/>
                </a:solidFill>
                <a:prstDash val="solid"/>
                <a:miter/>
              </a:ln>
            </p:spPr>
          </p:sp>
          <p:sp>
            <p:nvSpPr>
              <p:cNvPr id="27" name="TextBox 27"/>
              <p:cNvSpPr txBox="1"/>
              <p:nvPr/>
            </p:nvSpPr>
            <p:spPr>
              <a:xfrm>
                <a:off x="0" y="-38100"/>
                <a:ext cx="3105590" cy="1295812"/>
              </a:xfrm>
              <a:prstGeom prst="rect">
                <a:avLst/>
              </a:prstGeom>
            </p:spPr>
            <p:txBody>
              <a:bodyPr lIns="48908" tIns="48908" rIns="48908" bIns="48908" rtlCol="0" anchor="ctr"/>
              <a:lstStyle/>
              <a:p>
                <a:pPr algn="ctr">
                  <a:lnSpc>
                    <a:spcPts val="3425"/>
                  </a:lnSpc>
                </a:pPr>
                <a:endParaRPr/>
              </a:p>
            </p:txBody>
          </p:sp>
        </p:grpSp>
        <p:sp>
          <p:nvSpPr>
            <p:cNvPr id="28" name="Freeform 28"/>
            <p:cNvSpPr/>
            <p:nvPr/>
          </p:nvSpPr>
          <p:spPr>
            <a:xfrm>
              <a:off x="7568216" y="4048041"/>
              <a:ext cx="2183568" cy="354627"/>
            </a:xfrm>
            <a:custGeom>
              <a:avLst/>
              <a:gdLst/>
              <a:ahLst/>
              <a:cxnLst/>
              <a:rect l="l" t="t" r="r" b="b"/>
              <a:pathLst>
                <a:path w="2183568" h="354627">
                  <a:moveTo>
                    <a:pt x="0" y="0"/>
                  </a:moveTo>
                  <a:lnTo>
                    <a:pt x="2183568" y="0"/>
                  </a:lnTo>
                  <a:lnTo>
                    <a:pt x="2183568" y="354627"/>
                  </a:lnTo>
                  <a:lnTo>
                    <a:pt x="0" y="354627"/>
                  </a:lnTo>
                  <a:lnTo>
                    <a:pt x="0" y="0"/>
                  </a:lnTo>
                  <a:close/>
                </a:path>
              </a:pathLst>
            </a:custGeom>
            <a:blipFill>
              <a:blip r:embed="rId9"/>
              <a:stretch>
                <a:fillRect t="-23114" b="-30819"/>
              </a:stretch>
            </a:blipFill>
          </p:spPr>
        </p:sp>
      </p:grpSp>
      <p:sp>
        <p:nvSpPr>
          <p:cNvPr id="29" name="TextBox 29"/>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Enter the Employee‘s Edison ID</a:t>
            </a:r>
          </a:p>
        </p:txBody>
      </p:sp>
      <p:pic>
        <p:nvPicPr>
          <p:cNvPr id="30" name="Picture 29" descr="A black and white sign&#10;&#10;Description automatically generated with low confidence">
            <a:extLst>
              <a:ext uri="{FF2B5EF4-FFF2-40B4-BE49-F238E27FC236}">
                <a16:creationId xmlns:a16="http://schemas.microsoft.com/office/drawing/2014/main" id="{8F18F0C2-44FE-2F4D-D860-CDFAF922EF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10008" y="9355218"/>
            <a:ext cx="1698584" cy="834052"/>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4403" y="1464609"/>
            <a:ext cx="16756057" cy="7717491"/>
            <a:chOff x="0" y="0"/>
            <a:chExt cx="4413118" cy="1949617"/>
          </a:xfrm>
        </p:grpSpPr>
        <p:sp>
          <p:nvSpPr>
            <p:cNvPr id="3" name="Freeform 3"/>
            <p:cNvSpPr/>
            <p:nvPr/>
          </p:nvSpPr>
          <p:spPr>
            <a:xfrm>
              <a:off x="0" y="0"/>
              <a:ext cx="4413118" cy="1949617"/>
            </a:xfrm>
            <a:custGeom>
              <a:avLst/>
              <a:gdLst/>
              <a:ahLst/>
              <a:cxnLst/>
              <a:rect l="l" t="t" r="r" b="b"/>
              <a:pathLst>
                <a:path w="4413118" h="1949617">
                  <a:moveTo>
                    <a:pt x="0" y="0"/>
                  </a:moveTo>
                  <a:lnTo>
                    <a:pt x="4413118" y="0"/>
                  </a:lnTo>
                  <a:lnTo>
                    <a:pt x="4413118" y="1949617"/>
                  </a:lnTo>
                  <a:lnTo>
                    <a:pt x="0" y="1949617"/>
                  </a:lnTo>
                  <a:close/>
                </a:path>
              </a:pathLst>
            </a:custGeom>
            <a:solidFill>
              <a:srgbClr val="000000">
                <a:alpha val="0"/>
              </a:srgbClr>
            </a:solidFill>
            <a:ln w="38100" cap="sq">
              <a:solidFill>
                <a:srgbClr val="011D63"/>
              </a:solidFill>
              <a:prstDash val="solid"/>
              <a:miter/>
            </a:ln>
          </p:spPr>
        </p:sp>
        <p:sp>
          <p:nvSpPr>
            <p:cNvPr id="4" name="TextBox 4"/>
            <p:cNvSpPr txBox="1"/>
            <p:nvPr/>
          </p:nvSpPr>
          <p:spPr>
            <a:xfrm>
              <a:off x="0" y="-38100"/>
              <a:ext cx="4413118" cy="1987717"/>
            </a:xfrm>
            <a:prstGeom prst="rect">
              <a:avLst/>
            </a:prstGeom>
          </p:spPr>
          <p:txBody>
            <a:bodyPr lIns="50800" tIns="50800" rIns="50800" bIns="50800" rtlCol="0" anchor="ctr"/>
            <a:lstStyle/>
            <a:p>
              <a:pPr algn="ctr">
                <a:lnSpc>
                  <a:spcPts val="3425"/>
                </a:lnSpc>
              </a:pPr>
              <a:endParaRPr/>
            </a:p>
          </p:txBody>
        </p:sp>
      </p:grpSp>
      <p:grpSp>
        <p:nvGrpSpPr>
          <p:cNvPr id="9" name="Group 9"/>
          <p:cNvGrpSpPr/>
          <p:nvPr/>
        </p:nvGrpSpPr>
        <p:grpSpPr>
          <a:xfrm>
            <a:off x="2027165" y="185964"/>
            <a:ext cx="16986450" cy="2259162"/>
            <a:chOff x="0" y="0"/>
            <a:chExt cx="22648600" cy="3012216"/>
          </a:xfrm>
        </p:grpSpPr>
        <p:grpSp>
          <p:nvGrpSpPr>
            <p:cNvPr id="10" name="Group 10"/>
            <p:cNvGrpSpPr/>
            <p:nvPr/>
          </p:nvGrpSpPr>
          <p:grpSpPr>
            <a:xfrm>
              <a:off x="0" y="0"/>
              <a:ext cx="19295654" cy="3012216"/>
              <a:chOff x="0" y="0"/>
              <a:chExt cx="3811487" cy="595006"/>
            </a:xfrm>
          </p:grpSpPr>
          <p:sp>
            <p:nvSpPr>
              <p:cNvPr id="11" name="Freeform 11"/>
              <p:cNvSpPr/>
              <p:nvPr/>
            </p:nvSpPr>
            <p:spPr>
              <a:xfrm>
                <a:off x="0" y="0"/>
                <a:ext cx="3811487" cy="595006"/>
              </a:xfrm>
              <a:custGeom>
                <a:avLst/>
                <a:gdLst/>
                <a:ahLst/>
                <a:cxnLst/>
                <a:rect l="l" t="t" r="r" b="b"/>
                <a:pathLst>
                  <a:path w="3811487" h="595006">
                    <a:moveTo>
                      <a:pt x="0" y="0"/>
                    </a:moveTo>
                    <a:lnTo>
                      <a:pt x="3811487" y="0"/>
                    </a:lnTo>
                    <a:lnTo>
                      <a:pt x="3811487" y="595006"/>
                    </a:lnTo>
                    <a:lnTo>
                      <a:pt x="0" y="595006"/>
                    </a:lnTo>
                    <a:close/>
                  </a:path>
                </a:pathLst>
              </a:custGeom>
              <a:solidFill>
                <a:srgbClr val="FFFFFF"/>
              </a:solidFill>
            </p:spPr>
          </p:sp>
          <p:sp>
            <p:nvSpPr>
              <p:cNvPr id="12" name="TextBox 12"/>
              <p:cNvSpPr txBox="1"/>
              <p:nvPr/>
            </p:nvSpPr>
            <p:spPr>
              <a:xfrm>
                <a:off x="0" y="19050"/>
                <a:ext cx="3811487" cy="575956"/>
              </a:xfrm>
              <a:prstGeom prst="rect">
                <a:avLst/>
              </a:prstGeom>
            </p:spPr>
            <p:txBody>
              <a:bodyPr lIns="50800" tIns="50800" rIns="50800" bIns="50800" rtlCol="0" anchor="ctr"/>
              <a:lstStyle/>
              <a:p>
                <a:pPr algn="ctr">
                  <a:lnSpc>
                    <a:spcPts val="2577"/>
                  </a:lnSpc>
                </a:pPr>
                <a:endParaRPr/>
              </a:p>
            </p:txBody>
          </p:sp>
        </p:grpSp>
        <p:sp>
          <p:nvSpPr>
            <p:cNvPr id="13" name="TextBox 13"/>
            <p:cNvSpPr txBox="1"/>
            <p:nvPr/>
          </p:nvSpPr>
          <p:spPr>
            <a:xfrm>
              <a:off x="841030" y="777016"/>
              <a:ext cx="21807570" cy="1409700"/>
            </a:xfrm>
            <a:prstGeom prst="rect">
              <a:avLst/>
            </a:prstGeom>
          </p:spPr>
          <p:txBody>
            <a:bodyPr lIns="0" tIns="0" rIns="0" bIns="0" rtlCol="0" anchor="t">
              <a:spAutoFit/>
            </a:bodyPr>
            <a:lstStyle/>
            <a:p>
              <a:pPr>
                <a:lnSpc>
                  <a:spcPts val="8399"/>
                </a:lnSpc>
              </a:pPr>
              <a:r>
                <a:rPr lang="en-US" sz="6999" dirty="0">
                  <a:solidFill>
                    <a:srgbClr val="011D63"/>
                  </a:solidFill>
                  <a:latin typeface="Open Sans 2 Bold"/>
                </a:rPr>
                <a:t>Terminations: </a:t>
              </a:r>
              <a:r>
                <a:rPr lang="en-US" sz="6999" dirty="0">
                  <a:solidFill>
                    <a:srgbClr val="011D63"/>
                  </a:solidFill>
                  <a:latin typeface="Open Sans 2"/>
                </a:rPr>
                <a:t>Higher Education</a:t>
              </a:r>
            </a:p>
          </p:txBody>
        </p:sp>
      </p:grpSp>
      <p:sp>
        <p:nvSpPr>
          <p:cNvPr id="14" name="TextBox 14"/>
          <p:cNvSpPr txBox="1"/>
          <p:nvPr/>
        </p:nvSpPr>
        <p:spPr>
          <a:xfrm>
            <a:off x="1410362" y="2144911"/>
            <a:ext cx="15467276" cy="426720"/>
          </a:xfrm>
          <a:prstGeom prst="rect">
            <a:avLst/>
          </a:prstGeom>
        </p:spPr>
        <p:txBody>
          <a:bodyPr lIns="0" tIns="0" rIns="0" bIns="0" rtlCol="0" anchor="t">
            <a:spAutoFit/>
          </a:bodyPr>
          <a:lstStyle/>
          <a:p>
            <a:pPr algn="just">
              <a:lnSpc>
                <a:spcPts val="3390"/>
              </a:lnSpc>
            </a:pPr>
            <a:r>
              <a:rPr lang="en-US" sz="3000" spc="-89">
                <a:solidFill>
                  <a:srgbClr val="011D63"/>
                </a:solidFill>
                <a:latin typeface="Open Sans 1 Bold"/>
              </a:rPr>
              <a:t>For Higher Education:</a:t>
            </a:r>
          </a:p>
        </p:txBody>
      </p:sp>
      <p:sp>
        <p:nvSpPr>
          <p:cNvPr id="15" name="TextBox 15"/>
          <p:cNvSpPr txBox="1"/>
          <p:nvPr/>
        </p:nvSpPr>
        <p:spPr>
          <a:xfrm>
            <a:off x="1410362" y="2769052"/>
            <a:ext cx="15467276" cy="855345"/>
          </a:xfrm>
          <a:prstGeom prst="rect">
            <a:avLst/>
          </a:prstGeom>
        </p:spPr>
        <p:txBody>
          <a:bodyPr lIns="0" tIns="0" rIns="0" bIns="0" rtlCol="0" anchor="t">
            <a:spAutoFit/>
          </a:bodyPr>
          <a:lstStyle/>
          <a:p>
            <a:pPr algn="just">
              <a:lnSpc>
                <a:spcPts val="3390"/>
              </a:lnSpc>
            </a:pPr>
            <a:r>
              <a:rPr lang="en-US" sz="3000" spc="-89">
                <a:solidFill>
                  <a:srgbClr val="011D63"/>
                </a:solidFill>
                <a:latin typeface="Open Sans 1"/>
              </a:rPr>
              <a:t>The termination date should be entered as the termination date in Edison. Benefits terminate at the end of the month after the employee leaves. </a:t>
            </a:r>
          </a:p>
        </p:txBody>
      </p:sp>
      <p:grpSp>
        <p:nvGrpSpPr>
          <p:cNvPr id="16" name="Group 16"/>
          <p:cNvGrpSpPr/>
          <p:nvPr/>
        </p:nvGrpSpPr>
        <p:grpSpPr>
          <a:xfrm>
            <a:off x="1498794" y="3919672"/>
            <a:ext cx="15467276" cy="4576445"/>
            <a:chOff x="0" y="0"/>
            <a:chExt cx="20623035" cy="6101926"/>
          </a:xfrm>
        </p:grpSpPr>
        <p:sp>
          <p:nvSpPr>
            <p:cNvPr id="17" name="TextBox 17"/>
            <p:cNvSpPr txBox="1"/>
            <p:nvPr/>
          </p:nvSpPr>
          <p:spPr>
            <a:xfrm>
              <a:off x="0" y="951441"/>
              <a:ext cx="20623035" cy="5150485"/>
            </a:xfrm>
            <a:prstGeom prst="rect">
              <a:avLst/>
            </a:prstGeom>
          </p:spPr>
          <p:txBody>
            <a:bodyPr lIns="0" tIns="0" rIns="0" bIns="0" rtlCol="0" anchor="t">
              <a:spAutoFit/>
            </a:bodyPr>
            <a:lstStyle/>
            <a:p>
              <a:pPr marL="647700" lvl="1" indent="-323850">
                <a:lnSpc>
                  <a:spcPts val="3390"/>
                </a:lnSpc>
                <a:buFont typeface="Arial"/>
                <a:buChar char="•"/>
              </a:pPr>
              <a:r>
                <a:rPr lang="en-US" sz="3000" spc="-89" dirty="0">
                  <a:solidFill>
                    <a:srgbClr val="011D63"/>
                  </a:solidFill>
                  <a:latin typeface="Open Sans 1"/>
                </a:rPr>
                <a:t>If an employee resigns and terminated in Edison on March 15th, the date of termination that needs to be entered in Edison Job Data is 3/15. Insurance will terminate on April 30th.</a:t>
              </a:r>
            </a:p>
            <a:p>
              <a:pPr>
                <a:lnSpc>
                  <a:spcPts val="3390"/>
                </a:lnSpc>
              </a:pPr>
              <a:endParaRPr lang="en-US" sz="3000" spc="-89" dirty="0">
                <a:solidFill>
                  <a:srgbClr val="011D63"/>
                </a:solidFill>
                <a:latin typeface="Open Sans 1"/>
              </a:endParaRPr>
            </a:p>
            <a:p>
              <a:pPr marL="647700" lvl="1" indent="-323850">
                <a:lnSpc>
                  <a:spcPts val="3390"/>
                </a:lnSpc>
                <a:buFont typeface="Arial"/>
                <a:buChar char="•"/>
              </a:pPr>
              <a:r>
                <a:rPr lang="en-US" sz="3000" spc="-89" dirty="0">
                  <a:solidFill>
                    <a:srgbClr val="011D63"/>
                  </a:solidFill>
                  <a:latin typeface="Open Sans 1"/>
                </a:rPr>
                <a:t>If an employee resigns and terminated in Edison on April 30th, the date of termination that needs to be entered in Edison Job Data is 4/30. Insurance will terminate on 5/31.</a:t>
              </a:r>
            </a:p>
            <a:p>
              <a:pPr>
                <a:lnSpc>
                  <a:spcPts val="3390"/>
                </a:lnSpc>
              </a:pPr>
              <a:endParaRPr lang="en-US" sz="3000" spc="-89" dirty="0">
                <a:solidFill>
                  <a:srgbClr val="011D63"/>
                </a:solidFill>
                <a:latin typeface="Open Sans 1"/>
              </a:endParaRPr>
            </a:p>
            <a:p>
              <a:pPr marL="647700" lvl="1" indent="-323850">
                <a:lnSpc>
                  <a:spcPts val="3390"/>
                </a:lnSpc>
                <a:buFont typeface="Arial"/>
                <a:buChar char="•"/>
              </a:pPr>
              <a:r>
                <a:rPr lang="en-US" sz="3000" spc="-89" dirty="0">
                  <a:solidFill>
                    <a:srgbClr val="011D63"/>
                  </a:solidFill>
                  <a:latin typeface="Open Sans 1"/>
                </a:rPr>
                <a:t>If an employee resigns and terminated in Edison on May 15th, the date of termination that needs to be entered in Edison Job Data is 5/15. Short-term disability will end on 5/15 and all other benefits will end on 6/30.</a:t>
              </a:r>
            </a:p>
          </p:txBody>
        </p:sp>
        <p:sp>
          <p:nvSpPr>
            <p:cNvPr id="18" name="TextBox 18"/>
            <p:cNvSpPr txBox="1"/>
            <p:nvPr/>
          </p:nvSpPr>
          <p:spPr>
            <a:xfrm>
              <a:off x="0" y="28575"/>
              <a:ext cx="20623035" cy="578485"/>
            </a:xfrm>
            <a:prstGeom prst="rect">
              <a:avLst/>
            </a:prstGeom>
          </p:spPr>
          <p:txBody>
            <a:bodyPr lIns="0" tIns="0" rIns="0" bIns="0" rtlCol="0" anchor="t">
              <a:spAutoFit/>
            </a:bodyPr>
            <a:lstStyle/>
            <a:p>
              <a:pPr algn="just">
                <a:lnSpc>
                  <a:spcPts val="3390"/>
                </a:lnSpc>
              </a:pPr>
              <a:r>
                <a:rPr lang="en-US" sz="3000" u="sng" spc="-89">
                  <a:solidFill>
                    <a:srgbClr val="011D63"/>
                  </a:solidFill>
                  <a:latin typeface="Open Sans 1 Bold"/>
                </a:rPr>
                <a:t>Examples:</a:t>
              </a:r>
            </a:p>
          </p:txBody>
        </p:sp>
      </p:grpSp>
      <p:pic>
        <p:nvPicPr>
          <p:cNvPr id="19" name="Picture 18" descr="A black and white sign&#10;&#10;Description automatically generated with low confidence">
            <a:extLst>
              <a:ext uri="{FF2B5EF4-FFF2-40B4-BE49-F238E27FC236}">
                <a16:creationId xmlns:a16="http://schemas.microsoft.com/office/drawing/2014/main" id="{878CBCA9-1F21-35F1-E1F9-B8CCAE47E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0008" y="9355218"/>
            <a:ext cx="1698584" cy="834052"/>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4403" y="1464609"/>
            <a:ext cx="16756057" cy="7402453"/>
            <a:chOff x="0" y="0"/>
            <a:chExt cx="4413118" cy="1949617"/>
          </a:xfrm>
        </p:grpSpPr>
        <p:sp>
          <p:nvSpPr>
            <p:cNvPr id="3" name="Freeform 3"/>
            <p:cNvSpPr/>
            <p:nvPr/>
          </p:nvSpPr>
          <p:spPr>
            <a:xfrm>
              <a:off x="0" y="0"/>
              <a:ext cx="4413118" cy="1949617"/>
            </a:xfrm>
            <a:custGeom>
              <a:avLst/>
              <a:gdLst/>
              <a:ahLst/>
              <a:cxnLst/>
              <a:rect l="l" t="t" r="r" b="b"/>
              <a:pathLst>
                <a:path w="4413118" h="1949617">
                  <a:moveTo>
                    <a:pt x="0" y="0"/>
                  </a:moveTo>
                  <a:lnTo>
                    <a:pt x="4413118" y="0"/>
                  </a:lnTo>
                  <a:lnTo>
                    <a:pt x="4413118" y="1949617"/>
                  </a:lnTo>
                  <a:lnTo>
                    <a:pt x="0" y="1949617"/>
                  </a:lnTo>
                  <a:close/>
                </a:path>
              </a:pathLst>
            </a:custGeom>
            <a:solidFill>
              <a:srgbClr val="000000">
                <a:alpha val="0"/>
              </a:srgbClr>
            </a:solidFill>
            <a:ln w="38100" cap="sq">
              <a:solidFill>
                <a:srgbClr val="011D63"/>
              </a:solidFill>
              <a:prstDash val="solid"/>
              <a:miter/>
            </a:ln>
          </p:spPr>
        </p:sp>
        <p:sp>
          <p:nvSpPr>
            <p:cNvPr id="4" name="TextBox 4"/>
            <p:cNvSpPr txBox="1"/>
            <p:nvPr/>
          </p:nvSpPr>
          <p:spPr>
            <a:xfrm>
              <a:off x="0" y="-38100"/>
              <a:ext cx="4413118" cy="1987717"/>
            </a:xfrm>
            <a:prstGeom prst="rect">
              <a:avLst/>
            </a:prstGeom>
          </p:spPr>
          <p:txBody>
            <a:bodyPr lIns="50800" tIns="50800" rIns="50800" bIns="50800" rtlCol="0" anchor="ctr"/>
            <a:lstStyle/>
            <a:p>
              <a:pPr algn="ctr">
                <a:lnSpc>
                  <a:spcPts val="3425"/>
                </a:lnSpc>
              </a:pPr>
              <a:endParaRPr/>
            </a:p>
          </p:txBody>
        </p:sp>
      </p:grpSp>
      <p:grpSp>
        <p:nvGrpSpPr>
          <p:cNvPr id="5" name="Group 5"/>
          <p:cNvGrpSpPr/>
          <p:nvPr/>
        </p:nvGrpSpPr>
        <p:grpSpPr>
          <a:xfrm>
            <a:off x="14835424" y="9343312"/>
            <a:ext cx="4054329" cy="905750"/>
            <a:chOff x="0" y="0"/>
            <a:chExt cx="5405773" cy="1207666"/>
          </a:xfrm>
        </p:grpSpPr>
        <p:sp>
          <p:nvSpPr>
            <p:cNvPr id="6" name="Freeform 6"/>
            <p:cNvSpPr/>
            <p:nvPr/>
          </p:nvSpPr>
          <p:spPr>
            <a:xfrm>
              <a:off x="0" y="0"/>
              <a:ext cx="1138776" cy="1190179"/>
            </a:xfrm>
            <a:custGeom>
              <a:avLst/>
              <a:gdLst/>
              <a:ahLst/>
              <a:cxnLst/>
              <a:rect l="l" t="t" r="r" b="b"/>
              <a:pathLst>
                <a:path w="1138776" h="1190179">
                  <a:moveTo>
                    <a:pt x="0" y="0"/>
                  </a:moveTo>
                  <a:lnTo>
                    <a:pt x="1138776" y="0"/>
                  </a:lnTo>
                  <a:lnTo>
                    <a:pt x="1138776" y="1190179"/>
                  </a:lnTo>
                  <a:lnTo>
                    <a:pt x="0" y="1190179"/>
                  </a:lnTo>
                  <a:lnTo>
                    <a:pt x="0" y="0"/>
                  </a:lnTo>
                  <a:close/>
                </a:path>
              </a:pathLst>
            </a:custGeom>
            <a:blipFill>
              <a:blip r:embed="rId3"/>
              <a:stretch>
                <a:fillRect/>
              </a:stretch>
            </a:blipFill>
          </p:spPr>
        </p:sp>
        <p:sp>
          <p:nvSpPr>
            <p:cNvPr id="7" name="TextBox 7"/>
            <p:cNvSpPr txBox="1"/>
            <p:nvPr/>
          </p:nvSpPr>
          <p:spPr>
            <a:xfrm>
              <a:off x="1265069" y="32324"/>
              <a:ext cx="2836486" cy="230215"/>
            </a:xfrm>
            <a:prstGeom prst="rect">
              <a:avLst/>
            </a:prstGeom>
          </p:spPr>
          <p:txBody>
            <a:bodyPr lIns="0" tIns="0" rIns="0" bIns="0" rtlCol="0" anchor="t">
              <a:spAutoFit/>
            </a:bodyPr>
            <a:lstStyle/>
            <a:p>
              <a:pPr>
                <a:lnSpc>
                  <a:spcPts val="1353"/>
                </a:lnSpc>
              </a:pPr>
              <a:r>
                <a:rPr lang="en-US" sz="1186" spc="51">
                  <a:solidFill>
                    <a:srgbClr val="24307A"/>
                  </a:solidFill>
                  <a:latin typeface="Open Sans 1 Semi-Bold"/>
                </a:rPr>
                <a:t>Department of</a:t>
              </a:r>
            </a:p>
          </p:txBody>
        </p:sp>
        <p:sp>
          <p:nvSpPr>
            <p:cNvPr id="8" name="TextBox 8"/>
            <p:cNvSpPr txBox="1"/>
            <p:nvPr/>
          </p:nvSpPr>
          <p:spPr>
            <a:xfrm>
              <a:off x="1265069" y="272063"/>
              <a:ext cx="4140703" cy="935603"/>
            </a:xfrm>
            <a:prstGeom prst="rect">
              <a:avLst/>
            </a:prstGeom>
          </p:spPr>
          <p:txBody>
            <a:bodyPr lIns="0" tIns="0" rIns="0" bIns="0" rtlCol="0" anchor="t">
              <a:spAutoFit/>
            </a:bodyPr>
            <a:lstStyle/>
            <a:p>
              <a:pPr>
                <a:lnSpc>
                  <a:spcPts val="2725"/>
                </a:lnSpc>
              </a:pPr>
              <a:r>
                <a:rPr lang="en-US" sz="2390">
                  <a:solidFill>
                    <a:srgbClr val="24307A"/>
                  </a:solidFill>
                  <a:latin typeface="Open Sans 1 Bold"/>
                </a:rPr>
                <a:t>Finance &amp;</a:t>
              </a:r>
            </a:p>
            <a:p>
              <a:pPr>
                <a:lnSpc>
                  <a:spcPts val="2725"/>
                </a:lnSpc>
              </a:pPr>
              <a:r>
                <a:rPr lang="en-US" sz="2390">
                  <a:solidFill>
                    <a:srgbClr val="24307A"/>
                  </a:solidFill>
                  <a:latin typeface="Open Sans 1 Bold"/>
                </a:rPr>
                <a:t>Administration</a:t>
              </a:r>
            </a:p>
          </p:txBody>
        </p:sp>
      </p:grpSp>
      <p:grpSp>
        <p:nvGrpSpPr>
          <p:cNvPr id="9" name="Group 9"/>
          <p:cNvGrpSpPr/>
          <p:nvPr/>
        </p:nvGrpSpPr>
        <p:grpSpPr>
          <a:xfrm>
            <a:off x="1298111" y="185964"/>
            <a:ext cx="15397645" cy="2259162"/>
            <a:chOff x="0" y="0"/>
            <a:chExt cx="4055347" cy="595006"/>
          </a:xfrm>
        </p:grpSpPr>
        <p:sp>
          <p:nvSpPr>
            <p:cNvPr id="10" name="Freeform 10"/>
            <p:cNvSpPr/>
            <p:nvPr/>
          </p:nvSpPr>
          <p:spPr>
            <a:xfrm>
              <a:off x="0" y="0"/>
              <a:ext cx="4055347" cy="595006"/>
            </a:xfrm>
            <a:custGeom>
              <a:avLst/>
              <a:gdLst/>
              <a:ahLst/>
              <a:cxnLst/>
              <a:rect l="l" t="t" r="r" b="b"/>
              <a:pathLst>
                <a:path w="4055347" h="595006">
                  <a:moveTo>
                    <a:pt x="0" y="0"/>
                  </a:moveTo>
                  <a:lnTo>
                    <a:pt x="4055347" y="0"/>
                  </a:lnTo>
                  <a:lnTo>
                    <a:pt x="4055347" y="595006"/>
                  </a:lnTo>
                  <a:lnTo>
                    <a:pt x="0" y="595006"/>
                  </a:lnTo>
                  <a:close/>
                </a:path>
              </a:pathLst>
            </a:custGeom>
            <a:solidFill>
              <a:srgbClr val="FFFFFF"/>
            </a:solidFill>
          </p:spPr>
        </p:sp>
        <p:sp>
          <p:nvSpPr>
            <p:cNvPr id="11" name="TextBox 11"/>
            <p:cNvSpPr txBox="1"/>
            <p:nvPr/>
          </p:nvSpPr>
          <p:spPr>
            <a:xfrm>
              <a:off x="0" y="19050"/>
              <a:ext cx="4055347" cy="575956"/>
            </a:xfrm>
            <a:prstGeom prst="rect">
              <a:avLst/>
            </a:prstGeom>
          </p:spPr>
          <p:txBody>
            <a:bodyPr lIns="50800" tIns="50800" rIns="50800" bIns="50800" rtlCol="0" anchor="ctr"/>
            <a:lstStyle/>
            <a:p>
              <a:pPr algn="ctr">
                <a:lnSpc>
                  <a:spcPts val="2577"/>
                </a:lnSpc>
              </a:pPr>
              <a:endParaRPr/>
            </a:p>
          </p:txBody>
        </p:sp>
      </p:grpSp>
      <p:sp>
        <p:nvSpPr>
          <p:cNvPr id="12" name="TextBox 12"/>
          <p:cNvSpPr txBox="1"/>
          <p:nvPr/>
        </p:nvSpPr>
        <p:spPr>
          <a:xfrm>
            <a:off x="1498794" y="763786"/>
            <a:ext cx="15010353" cy="1057275"/>
          </a:xfrm>
          <a:prstGeom prst="rect">
            <a:avLst/>
          </a:prstGeom>
        </p:spPr>
        <p:txBody>
          <a:bodyPr lIns="0" tIns="0" rIns="0" bIns="0" rtlCol="0" anchor="t">
            <a:spAutoFit/>
          </a:bodyPr>
          <a:lstStyle/>
          <a:p>
            <a:pPr>
              <a:lnSpc>
                <a:spcPts val="8399"/>
              </a:lnSpc>
            </a:pPr>
            <a:r>
              <a:rPr lang="en-US" sz="6999" dirty="0">
                <a:solidFill>
                  <a:srgbClr val="011D63"/>
                </a:solidFill>
                <a:latin typeface="Open Sans 2 Bold"/>
              </a:rPr>
              <a:t>Terminations: </a:t>
            </a:r>
            <a:r>
              <a:rPr lang="en-US" sz="6999" dirty="0">
                <a:solidFill>
                  <a:srgbClr val="011D63"/>
                </a:solidFill>
                <a:latin typeface="Open Sans 2"/>
              </a:rPr>
              <a:t>Local Ed &amp; Local Gov</a:t>
            </a:r>
          </a:p>
        </p:txBody>
      </p:sp>
      <p:sp>
        <p:nvSpPr>
          <p:cNvPr id="13" name="TextBox 13"/>
          <p:cNvSpPr txBox="1"/>
          <p:nvPr/>
        </p:nvSpPr>
        <p:spPr>
          <a:xfrm>
            <a:off x="1493659" y="2673833"/>
            <a:ext cx="15467276" cy="426720"/>
          </a:xfrm>
          <a:prstGeom prst="rect">
            <a:avLst/>
          </a:prstGeom>
        </p:spPr>
        <p:txBody>
          <a:bodyPr lIns="0" tIns="0" rIns="0" bIns="0" rtlCol="0" anchor="t">
            <a:spAutoFit/>
          </a:bodyPr>
          <a:lstStyle/>
          <a:p>
            <a:pPr algn="just">
              <a:lnSpc>
                <a:spcPts val="3390"/>
              </a:lnSpc>
            </a:pPr>
            <a:r>
              <a:rPr lang="en-US" sz="3000" spc="-89">
                <a:solidFill>
                  <a:srgbClr val="011D63"/>
                </a:solidFill>
                <a:latin typeface="Open Sans 1 Bold"/>
              </a:rPr>
              <a:t>For Local Education &amp; Local Government:</a:t>
            </a:r>
          </a:p>
        </p:txBody>
      </p:sp>
      <p:sp>
        <p:nvSpPr>
          <p:cNvPr id="14" name="TextBox 14"/>
          <p:cNvSpPr txBox="1"/>
          <p:nvPr/>
        </p:nvSpPr>
        <p:spPr>
          <a:xfrm>
            <a:off x="1498794" y="3337709"/>
            <a:ext cx="15467276" cy="5141595"/>
          </a:xfrm>
          <a:prstGeom prst="rect">
            <a:avLst/>
          </a:prstGeom>
        </p:spPr>
        <p:txBody>
          <a:bodyPr lIns="0" tIns="0" rIns="0" bIns="0" rtlCol="0" anchor="t">
            <a:spAutoFit/>
          </a:bodyPr>
          <a:lstStyle/>
          <a:p>
            <a:pPr algn="just">
              <a:lnSpc>
                <a:spcPts val="3390"/>
              </a:lnSpc>
            </a:pPr>
            <a:r>
              <a:rPr lang="en-US" sz="3000" spc="-89" dirty="0">
                <a:solidFill>
                  <a:srgbClr val="011D63"/>
                </a:solidFill>
                <a:latin typeface="Open Sans 1"/>
              </a:rPr>
              <a:t>When an employee terminates, ABCs can enter either </a:t>
            </a:r>
            <a:r>
              <a:rPr lang="en-US" sz="3000" spc="-89" dirty="0">
                <a:solidFill>
                  <a:srgbClr val="011D63"/>
                </a:solidFill>
                <a:latin typeface="Open Sans 1 Bold"/>
              </a:rPr>
              <a:t>the coverage end date</a:t>
            </a:r>
            <a:r>
              <a:rPr lang="en-US" sz="3000" spc="-89" dirty="0">
                <a:solidFill>
                  <a:srgbClr val="011D63"/>
                </a:solidFill>
                <a:latin typeface="Open Sans 1"/>
              </a:rPr>
              <a:t> or the</a:t>
            </a:r>
          </a:p>
          <a:p>
            <a:pPr algn="just">
              <a:lnSpc>
                <a:spcPts val="3390"/>
              </a:lnSpc>
            </a:pPr>
            <a:r>
              <a:rPr lang="en-US" sz="3000" spc="-89" dirty="0">
                <a:solidFill>
                  <a:srgbClr val="011D63"/>
                </a:solidFill>
                <a:latin typeface="Open Sans 1 Bold"/>
              </a:rPr>
              <a:t>last day of the month prior</a:t>
            </a:r>
            <a:r>
              <a:rPr lang="en-US" sz="3000" spc="-89" dirty="0">
                <a:solidFill>
                  <a:srgbClr val="011D63"/>
                </a:solidFill>
                <a:latin typeface="Open Sans 1"/>
              </a:rPr>
              <a:t> to when they want the coverage to end. </a:t>
            </a:r>
          </a:p>
          <a:p>
            <a:pPr algn="just">
              <a:lnSpc>
                <a:spcPts val="3390"/>
              </a:lnSpc>
            </a:pPr>
            <a:endParaRPr lang="en-US" sz="3000" spc="-89" dirty="0">
              <a:solidFill>
                <a:srgbClr val="011D63"/>
              </a:solidFill>
              <a:latin typeface="Open Sans 1"/>
            </a:endParaRPr>
          </a:p>
          <a:p>
            <a:pPr marL="647700" lvl="1" indent="-323850" algn="just">
              <a:lnSpc>
                <a:spcPts val="3390"/>
              </a:lnSpc>
              <a:buFont typeface="Arial"/>
              <a:buChar char="•"/>
            </a:pPr>
            <a:r>
              <a:rPr lang="en-US" sz="3000" spc="-89" dirty="0">
                <a:solidFill>
                  <a:srgbClr val="011D63"/>
                </a:solidFill>
                <a:latin typeface="Open Sans 1"/>
              </a:rPr>
              <a:t>In both cases, the other box will populate the corresponding termination date to match their entry.</a:t>
            </a:r>
          </a:p>
          <a:p>
            <a:pPr algn="just">
              <a:lnSpc>
                <a:spcPts val="3390"/>
              </a:lnSpc>
            </a:pPr>
            <a:endParaRPr lang="en-US" sz="3000" spc="-89" dirty="0">
              <a:solidFill>
                <a:srgbClr val="011D63"/>
              </a:solidFill>
              <a:latin typeface="Open Sans 1"/>
            </a:endParaRPr>
          </a:p>
          <a:p>
            <a:pPr marL="647700" lvl="1" indent="-323850" algn="just">
              <a:lnSpc>
                <a:spcPts val="3390"/>
              </a:lnSpc>
              <a:buFont typeface="Arial"/>
              <a:buChar char="•"/>
            </a:pPr>
            <a:r>
              <a:rPr lang="en-US" sz="3000" spc="-89" dirty="0">
                <a:solidFill>
                  <a:srgbClr val="011D63"/>
                </a:solidFill>
                <a:latin typeface="Open Sans 1"/>
              </a:rPr>
              <a:t>Benefits always terminate at the end of the month.</a:t>
            </a:r>
          </a:p>
          <a:p>
            <a:pPr algn="just">
              <a:lnSpc>
                <a:spcPts val="3390"/>
              </a:lnSpc>
            </a:pPr>
            <a:endParaRPr lang="en-US" sz="3000" spc="-89" dirty="0">
              <a:solidFill>
                <a:srgbClr val="011D63"/>
              </a:solidFill>
              <a:latin typeface="Open Sans 1"/>
            </a:endParaRPr>
          </a:p>
          <a:p>
            <a:pPr marL="647700" lvl="1" indent="-323850" algn="just">
              <a:lnSpc>
                <a:spcPts val="3390"/>
              </a:lnSpc>
              <a:buFont typeface="Arial"/>
              <a:buChar char="•"/>
            </a:pPr>
            <a:r>
              <a:rPr lang="en-US" sz="3000" spc="-89" dirty="0">
                <a:solidFill>
                  <a:srgbClr val="011D63"/>
                </a:solidFill>
                <a:latin typeface="Open Sans 1"/>
              </a:rPr>
              <a:t>The main point to ask is when the agency wants the benefits to end for the employee.</a:t>
            </a:r>
          </a:p>
          <a:p>
            <a:pPr algn="just">
              <a:lnSpc>
                <a:spcPts val="3390"/>
              </a:lnSpc>
            </a:pPr>
            <a:endParaRPr lang="en-US" sz="3000" spc="-89" dirty="0">
              <a:solidFill>
                <a:srgbClr val="011D63"/>
              </a:solidFill>
              <a:latin typeface="Open Sans 1"/>
            </a:endParaRPr>
          </a:p>
          <a:p>
            <a:pPr algn="just">
              <a:lnSpc>
                <a:spcPts val="3390"/>
              </a:lnSpc>
            </a:pPr>
            <a:endParaRPr lang="en-US" sz="3000" spc="-89" dirty="0">
              <a:solidFill>
                <a:srgbClr val="011D63"/>
              </a:solidFill>
              <a:latin typeface="Open Sans 1"/>
            </a:endParaRPr>
          </a:p>
          <a:p>
            <a:pPr algn="just">
              <a:lnSpc>
                <a:spcPts val="3390"/>
              </a:lnSpc>
            </a:pPr>
            <a:endParaRPr lang="en-US" sz="3000" spc="-89" dirty="0">
              <a:solidFill>
                <a:srgbClr val="011D63"/>
              </a:solidFill>
              <a:latin typeface="Open Sans 1"/>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4403" y="1464609"/>
            <a:ext cx="16756057" cy="7402453"/>
            <a:chOff x="0" y="0"/>
            <a:chExt cx="4413118" cy="1949617"/>
          </a:xfrm>
        </p:grpSpPr>
        <p:sp>
          <p:nvSpPr>
            <p:cNvPr id="3" name="Freeform 3"/>
            <p:cNvSpPr/>
            <p:nvPr/>
          </p:nvSpPr>
          <p:spPr>
            <a:xfrm>
              <a:off x="0" y="0"/>
              <a:ext cx="4413118" cy="1949617"/>
            </a:xfrm>
            <a:custGeom>
              <a:avLst/>
              <a:gdLst/>
              <a:ahLst/>
              <a:cxnLst/>
              <a:rect l="l" t="t" r="r" b="b"/>
              <a:pathLst>
                <a:path w="4413118" h="1949617">
                  <a:moveTo>
                    <a:pt x="0" y="0"/>
                  </a:moveTo>
                  <a:lnTo>
                    <a:pt x="4413118" y="0"/>
                  </a:lnTo>
                  <a:lnTo>
                    <a:pt x="4413118" y="1949617"/>
                  </a:lnTo>
                  <a:lnTo>
                    <a:pt x="0" y="1949617"/>
                  </a:lnTo>
                  <a:close/>
                </a:path>
              </a:pathLst>
            </a:custGeom>
            <a:solidFill>
              <a:srgbClr val="000000">
                <a:alpha val="0"/>
              </a:srgbClr>
            </a:solidFill>
            <a:ln w="38100" cap="sq">
              <a:solidFill>
                <a:srgbClr val="011D63"/>
              </a:solidFill>
              <a:prstDash val="solid"/>
              <a:miter/>
            </a:ln>
          </p:spPr>
        </p:sp>
        <p:sp>
          <p:nvSpPr>
            <p:cNvPr id="4" name="TextBox 4"/>
            <p:cNvSpPr txBox="1"/>
            <p:nvPr/>
          </p:nvSpPr>
          <p:spPr>
            <a:xfrm>
              <a:off x="0" y="-38100"/>
              <a:ext cx="4413118" cy="1987717"/>
            </a:xfrm>
            <a:prstGeom prst="rect">
              <a:avLst/>
            </a:prstGeom>
          </p:spPr>
          <p:txBody>
            <a:bodyPr lIns="50800" tIns="50800" rIns="50800" bIns="50800" rtlCol="0" anchor="ctr"/>
            <a:lstStyle/>
            <a:p>
              <a:pPr algn="ctr">
                <a:lnSpc>
                  <a:spcPts val="3425"/>
                </a:lnSpc>
              </a:pPr>
              <a:endParaRPr/>
            </a:p>
          </p:txBody>
        </p:sp>
      </p:grpSp>
      <p:grpSp>
        <p:nvGrpSpPr>
          <p:cNvPr id="9" name="Group 9"/>
          <p:cNvGrpSpPr/>
          <p:nvPr/>
        </p:nvGrpSpPr>
        <p:grpSpPr>
          <a:xfrm>
            <a:off x="1298111" y="185964"/>
            <a:ext cx="15284753" cy="2259162"/>
            <a:chOff x="0" y="0"/>
            <a:chExt cx="4025614" cy="595006"/>
          </a:xfrm>
        </p:grpSpPr>
        <p:sp>
          <p:nvSpPr>
            <p:cNvPr id="10" name="Freeform 10"/>
            <p:cNvSpPr/>
            <p:nvPr/>
          </p:nvSpPr>
          <p:spPr>
            <a:xfrm>
              <a:off x="0" y="0"/>
              <a:ext cx="4025614" cy="595006"/>
            </a:xfrm>
            <a:custGeom>
              <a:avLst/>
              <a:gdLst/>
              <a:ahLst/>
              <a:cxnLst/>
              <a:rect l="l" t="t" r="r" b="b"/>
              <a:pathLst>
                <a:path w="4025614" h="595006">
                  <a:moveTo>
                    <a:pt x="0" y="0"/>
                  </a:moveTo>
                  <a:lnTo>
                    <a:pt x="4025614" y="0"/>
                  </a:lnTo>
                  <a:lnTo>
                    <a:pt x="4025614" y="595006"/>
                  </a:lnTo>
                  <a:lnTo>
                    <a:pt x="0" y="595006"/>
                  </a:lnTo>
                  <a:close/>
                </a:path>
              </a:pathLst>
            </a:custGeom>
            <a:solidFill>
              <a:srgbClr val="FFFFFF"/>
            </a:solidFill>
          </p:spPr>
        </p:sp>
        <p:sp>
          <p:nvSpPr>
            <p:cNvPr id="11" name="TextBox 11"/>
            <p:cNvSpPr txBox="1"/>
            <p:nvPr/>
          </p:nvSpPr>
          <p:spPr>
            <a:xfrm>
              <a:off x="0" y="19050"/>
              <a:ext cx="4025614" cy="575956"/>
            </a:xfrm>
            <a:prstGeom prst="rect">
              <a:avLst/>
            </a:prstGeom>
          </p:spPr>
          <p:txBody>
            <a:bodyPr lIns="50800" tIns="50800" rIns="50800" bIns="50800" rtlCol="0" anchor="ctr"/>
            <a:lstStyle/>
            <a:p>
              <a:pPr algn="ctr">
                <a:lnSpc>
                  <a:spcPts val="2577"/>
                </a:lnSpc>
              </a:pPr>
              <a:endParaRPr/>
            </a:p>
          </p:txBody>
        </p:sp>
      </p:grpSp>
      <p:sp>
        <p:nvSpPr>
          <p:cNvPr id="12" name="TextBox 12"/>
          <p:cNvSpPr txBox="1"/>
          <p:nvPr/>
        </p:nvSpPr>
        <p:spPr>
          <a:xfrm>
            <a:off x="1498794" y="763786"/>
            <a:ext cx="15084070" cy="1057275"/>
          </a:xfrm>
          <a:prstGeom prst="rect">
            <a:avLst/>
          </a:prstGeom>
        </p:spPr>
        <p:txBody>
          <a:bodyPr lIns="0" tIns="0" rIns="0" bIns="0" rtlCol="0" anchor="t">
            <a:spAutoFit/>
          </a:bodyPr>
          <a:lstStyle/>
          <a:p>
            <a:pPr>
              <a:lnSpc>
                <a:spcPts val="8399"/>
              </a:lnSpc>
            </a:pPr>
            <a:r>
              <a:rPr lang="en-US" sz="6999" dirty="0">
                <a:solidFill>
                  <a:srgbClr val="011D63"/>
                </a:solidFill>
                <a:latin typeface="Open Sans 2 Bold"/>
              </a:rPr>
              <a:t>Terminations: </a:t>
            </a:r>
            <a:r>
              <a:rPr lang="en-US" sz="6999" dirty="0">
                <a:solidFill>
                  <a:srgbClr val="011D63"/>
                </a:solidFill>
                <a:latin typeface="Open Sans 2"/>
              </a:rPr>
              <a:t>Local Ed &amp; Local Gov</a:t>
            </a:r>
          </a:p>
        </p:txBody>
      </p:sp>
      <p:sp>
        <p:nvSpPr>
          <p:cNvPr id="13" name="TextBox 13"/>
          <p:cNvSpPr txBox="1"/>
          <p:nvPr/>
        </p:nvSpPr>
        <p:spPr>
          <a:xfrm>
            <a:off x="1498794" y="3159631"/>
            <a:ext cx="15467276" cy="4712970"/>
          </a:xfrm>
          <a:prstGeom prst="rect">
            <a:avLst/>
          </a:prstGeom>
        </p:spPr>
        <p:txBody>
          <a:bodyPr lIns="0" tIns="0" rIns="0" bIns="0" rtlCol="0" anchor="t">
            <a:spAutoFit/>
          </a:bodyPr>
          <a:lstStyle/>
          <a:p>
            <a:pPr marL="647700" lvl="1" indent="-323850">
              <a:lnSpc>
                <a:spcPts val="3390"/>
              </a:lnSpc>
              <a:buFont typeface="Arial"/>
              <a:buChar char="•"/>
            </a:pPr>
            <a:r>
              <a:rPr lang="en-US" sz="3000" spc="-89" dirty="0">
                <a:solidFill>
                  <a:srgbClr val="011D63"/>
                </a:solidFill>
                <a:latin typeface="Open Sans 1"/>
              </a:rPr>
              <a:t>If an employee resigns on April 30th, the employee paid the premium and the insurance terminates on 4/30/2024, the effective date to be entered would be 3/31/2024.</a:t>
            </a:r>
          </a:p>
          <a:p>
            <a:pPr>
              <a:lnSpc>
                <a:spcPts val="3390"/>
              </a:lnSpc>
            </a:pPr>
            <a:endParaRPr lang="en-US" sz="3000" spc="-89" dirty="0">
              <a:solidFill>
                <a:srgbClr val="011D63"/>
              </a:solidFill>
              <a:latin typeface="Open Sans 1"/>
            </a:endParaRPr>
          </a:p>
          <a:p>
            <a:pPr marL="647700" lvl="1" indent="-323850">
              <a:lnSpc>
                <a:spcPts val="3390"/>
              </a:lnSpc>
              <a:buFont typeface="Arial"/>
              <a:buChar char="•"/>
            </a:pPr>
            <a:r>
              <a:rPr lang="en-US" sz="3000" spc="-89" dirty="0">
                <a:solidFill>
                  <a:srgbClr val="011D63"/>
                </a:solidFill>
                <a:latin typeface="Open Sans 1"/>
              </a:rPr>
              <a:t>If an employee resigns on May 11th, the employee paid the premium and the agency wants benefits to terminate at the end of June, the date of termination in Edison would be 5/31.</a:t>
            </a:r>
          </a:p>
          <a:p>
            <a:pPr>
              <a:lnSpc>
                <a:spcPts val="3390"/>
              </a:lnSpc>
            </a:pPr>
            <a:endParaRPr lang="en-US" sz="3000" spc="-89" dirty="0">
              <a:solidFill>
                <a:srgbClr val="011D63"/>
              </a:solidFill>
              <a:latin typeface="Open Sans 1"/>
            </a:endParaRPr>
          </a:p>
          <a:p>
            <a:pPr marL="647700" lvl="1" indent="-323850">
              <a:lnSpc>
                <a:spcPts val="3390"/>
              </a:lnSpc>
              <a:buFont typeface="Arial"/>
              <a:buChar char="•"/>
            </a:pPr>
            <a:r>
              <a:rPr lang="en-US" sz="3000" spc="-89" dirty="0">
                <a:solidFill>
                  <a:srgbClr val="011D63"/>
                </a:solidFill>
                <a:latin typeface="Open Sans 1"/>
              </a:rPr>
              <a:t>If an employee resigns on May 11th, the employee paid the premiums and the agency wants benefits to terminate at the end of July, the date of termination in Edison would be 6/30.</a:t>
            </a:r>
          </a:p>
          <a:p>
            <a:pPr>
              <a:lnSpc>
                <a:spcPts val="3390"/>
              </a:lnSpc>
            </a:pPr>
            <a:endParaRPr lang="en-US" sz="3000" spc="-89" dirty="0">
              <a:solidFill>
                <a:srgbClr val="011D63"/>
              </a:solidFill>
              <a:latin typeface="Open Sans 1"/>
            </a:endParaRPr>
          </a:p>
        </p:txBody>
      </p:sp>
      <p:sp>
        <p:nvSpPr>
          <p:cNvPr id="14" name="TextBox 14"/>
          <p:cNvSpPr txBox="1"/>
          <p:nvPr/>
        </p:nvSpPr>
        <p:spPr>
          <a:xfrm>
            <a:off x="1498794" y="2275711"/>
            <a:ext cx="15467276" cy="426720"/>
          </a:xfrm>
          <a:prstGeom prst="rect">
            <a:avLst/>
          </a:prstGeom>
        </p:spPr>
        <p:txBody>
          <a:bodyPr lIns="0" tIns="0" rIns="0" bIns="0" rtlCol="0" anchor="t">
            <a:spAutoFit/>
          </a:bodyPr>
          <a:lstStyle/>
          <a:p>
            <a:pPr algn="just">
              <a:lnSpc>
                <a:spcPts val="3390"/>
              </a:lnSpc>
            </a:pPr>
            <a:r>
              <a:rPr lang="en-US" sz="3000" u="sng" spc="-89">
                <a:solidFill>
                  <a:srgbClr val="011D63"/>
                </a:solidFill>
                <a:latin typeface="Open Sans 1 Bold"/>
              </a:rPr>
              <a:t>Examples:</a:t>
            </a:r>
          </a:p>
        </p:txBody>
      </p:sp>
      <p:pic>
        <p:nvPicPr>
          <p:cNvPr id="15" name="Picture 14" descr="A black and white sign&#10;&#10;Description automatically generated with low confidence">
            <a:extLst>
              <a:ext uri="{FF2B5EF4-FFF2-40B4-BE49-F238E27FC236}">
                <a16:creationId xmlns:a16="http://schemas.microsoft.com/office/drawing/2014/main" id="{09649CDB-4BCA-806F-FB06-90425B13D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0008" y="9355218"/>
            <a:ext cx="1698584" cy="834052"/>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259162"/>
            <a:chOff x="0" y="0"/>
            <a:chExt cx="4816593" cy="595006"/>
          </a:xfrm>
        </p:grpSpPr>
        <p:sp>
          <p:nvSpPr>
            <p:cNvPr id="3" name="Freeform 3"/>
            <p:cNvSpPr/>
            <p:nvPr/>
          </p:nvSpPr>
          <p:spPr>
            <a:xfrm>
              <a:off x="0" y="0"/>
              <a:ext cx="4816592" cy="595006"/>
            </a:xfrm>
            <a:custGeom>
              <a:avLst/>
              <a:gdLst/>
              <a:ahLst/>
              <a:cxnLst/>
              <a:rect l="l" t="t" r="r" b="b"/>
              <a:pathLst>
                <a:path w="4816592" h="595006">
                  <a:moveTo>
                    <a:pt x="0" y="0"/>
                  </a:moveTo>
                  <a:lnTo>
                    <a:pt x="4816592" y="0"/>
                  </a:lnTo>
                  <a:lnTo>
                    <a:pt x="4816592" y="595006"/>
                  </a:lnTo>
                  <a:lnTo>
                    <a:pt x="0" y="595006"/>
                  </a:lnTo>
                  <a:close/>
                </a:path>
              </a:pathLst>
            </a:custGeom>
            <a:solidFill>
              <a:srgbClr val="000000"/>
            </a:solidFill>
          </p:spPr>
        </p:sp>
        <p:sp>
          <p:nvSpPr>
            <p:cNvPr id="4" name="TextBox 4"/>
            <p:cNvSpPr txBox="1"/>
            <p:nvPr/>
          </p:nvSpPr>
          <p:spPr>
            <a:xfrm>
              <a:off x="0" y="19050"/>
              <a:ext cx="4816593" cy="575956"/>
            </a:xfrm>
            <a:prstGeom prst="rect">
              <a:avLst/>
            </a:prstGeom>
          </p:spPr>
          <p:txBody>
            <a:bodyPr lIns="50800" tIns="50800" rIns="50800" bIns="50800" rtlCol="0" anchor="ctr"/>
            <a:lstStyle/>
            <a:p>
              <a:pPr algn="ctr">
                <a:lnSpc>
                  <a:spcPts val="2577"/>
                </a:lnSpc>
              </a:pPr>
              <a:endParaRPr/>
            </a:p>
          </p:txBody>
        </p:sp>
      </p:grpSp>
      <p:sp>
        <p:nvSpPr>
          <p:cNvPr id="9" name="Freeform 9"/>
          <p:cNvSpPr/>
          <p:nvPr/>
        </p:nvSpPr>
        <p:spPr>
          <a:xfrm>
            <a:off x="599845" y="4570264"/>
            <a:ext cx="9636894" cy="5119600"/>
          </a:xfrm>
          <a:custGeom>
            <a:avLst/>
            <a:gdLst/>
            <a:ahLst/>
            <a:cxnLst/>
            <a:rect l="l" t="t" r="r" b="b"/>
            <a:pathLst>
              <a:path w="9636894" h="5119600">
                <a:moveTo>
                  <a:pt x="0" y="0"/>
                </a:moveTo>
                <a:lnTo>
                  <a:pt x="9636893" y="0"/>
                </a:lnTo>
                <a:lnTo>
                  <a:pt x="9636893" y="5119600"/>
                </a:lnTo>
                <a:lnTo>
                  <a:pt x="0" y="511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863073" y="2464376"/>
            <a:ext cx="9636894" cy="5119600"/>
          </a:xfrm>
          <a:custGeom>
            <a:avLst/>
            <a:gdLst/>
            <a:ahLst/>
            <a:cxnLst/>
            <a:rect l="l" t="t" r="r" b="b"/>
            <a:pathLst>
              <a:path w="9636894" h="5119600">
                <a:moveTo>
                  <a:pt x="0" y="0"/>
                </a:moveTo>
                <a:lnTo>
                  <a:pt x="9636894" y="0"/>
                </a:lnTo>
                <a:lnTo>
                  <a:pt x="9636894" y="5119600"/>
                </a:lnTo>
                <a:lnTo>
                  <a:pt x="0" y="511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863073" y="3742120"/>
            <a:ext cx="8554755" cy="5516180"/>
            <a:chOff x="0" y="0"/>
            <a:chExt cx="2340275" cy="1509029"/>
          </a:xfrm>
        </p:grpSpPr>
        <p:sp>
          <p:nvSpPr>
            <p:cNvPr id="12" name="Freeform 12"/>
            <p:cNvSpPr/>
            <p:nvPr/>
          </p:nvSpPr>
          <p:spPr>
            <a:xfrm>
              <a:off x="0" y="0"/>
              <a:ext cx="2340275" cy="1509029"/>
            </a:xfrm>
            <a:custGeom>
              <a:avLst/>
              <a:gdLst/>
              <a:ahLst/>
              <a:cxnLst/>
              <a:rect l="l" t="t" r="r" b="b"/>
              <a:pathLst>
                <a:path w="2340275" h="1509029">
                  <a:moveTo>
                    <a:pt x="0" y="0"/>
                  </a:moveTo>
                  <a:lnTo>
                    <a:pt x="2340275" y="0"/>
                  </a:lnTo>
                  <a:lnTo>
                    <a:pt x="2340275" y="1509029"/>
                  </a:lnTo>
                  <a:lnTo>
                    <a:pt x="0" y="1509029"/>
                  </a:lnTo>
                  <a:close/>
                </a:path>
              </a:pathLst>
            </a:custGeom>
            <a:solidFill>
              <a:srgbClr val="000000">
                <a:alpha val="0"/>
              </a:srgbClr>
            </a:solidFill>
            <a:ln w="66675" cap="sq">
              <a:solidFill>
                <a:srgbClr val="D9D9D9"/>
              </a:solidFill>
              <a:prstDash val="solid"/>
              <a:miter/>
            </a:ln>
          </p:spPr>
        </p:sp>
        <p:sp>
          <p:nvSpPr>
            <p:cNvPr id="13" name="TextBox 13"/>
            <p:cNvSpPr txBox="1"/>
            <p:nvPr/>
          </p:nvSpPr>
          <p:spPr>
            <a:xfrm>
              <a:off x="0" y="-38100"/>
              <a:ext cx="2340275" cy="1547129"/>
            </a:xfrm>
            <a:prstGeom prst="rect">
              <a:avLst/>
            </a:prstGeom>
          </p:spPr>
          <p:txBody>
            <a:bodyPr lIns="48908" tIns="48908" rIns="48908" bIns="48908" rtlCol="0" anchor="ctr"/>
            <a:lstStyle/>
            <a:p>
              <a:pPr algn="ctr">
                <a:lnSpc>
                  <a:spcPts val="3425"/>
                </a:lnSpc>
              </a:pPr>
              <a:endParaRPr/>
            </a:p>
          </p:txBody>
        </p:sp>
      </p:grpSp>
      <p:sp>
        <p:nvSpPr>
          <p:cNvPr id="14" name="Freeform 14"/>
          <p:cNvSpPr/>
          <p:nvPr/>
        </p:nvSpPr>
        <p:spPr>
          <a:xfrm>
            <a:off x="1287746" y="3358804"/>
            <a:ext cx="8579813" cy="5548983"/>
          </a:xfrm>
          <a:custGeom>
            <a:avLst/>
            <a:gdLst/>
            <a:ahLst/>
            <a:cxnLst/>
            <a:rect l="l" t="t" r="r" b="b"/>
            <a:pathLst>
              <a:path w="8579813" h="5548983">
                <a:moveTo>
                  <a:pt x="0" y="0"/>
                </a:moveTo>
                <a:lnTo>
                  <a:pt x="8579813" y="0"/>
                </a:lnTo>
                <a:lnTo>
                  <a:pt x="8579813" y="5548982"/>
                </a:lnTo>
                <a:lnTo>
                  <a:pt x="0" y="5548982"/>
                </a:lnTo>
                <a:lnTo>
                  <a:pt x="0" y="0"/>
                </a:lnTo>
                <a:close/>
              </a:path>
            </a:pathLst>
          </a:custGeom>
          <a:blipFill>
            <a:blip r:embed="rId5"/>
            <a:stretch>
              <a:fillRect l="-1388" t="-2324" r="-1739" b="-2219"/>
            </a:stretch>
          </a:blipFill>
        </p:spPr>
      </p:sp>
      <p:grpSp>
        <p:nvGrpSpPr>
          <p:cNvPr id="15" name="Group 15"/>
          <p:cNvGrpSpPr/>
          <p:nvPr/>
        </p:nvGrpSpPr>
        <p:grpSpPr>
          <a:xfrm>
            <a:off x="10571267" y="3882628"/>
            <a:ext cx="7177817" cy="3067567"/>
            <a:chOff x="0" y="0"/>
            <a:chExt cx="9570422" cy="4090089"/>
          </a:xfrm>
        </p:grpSpPr>
        <p:grpSp>
          <p:nvGrpSpPr>
            <p:cNvPr id="16" name="Group 16"/>
            <p:cNvGrpSpPr/>
            <p:nvPr/>
          </p:nvGrpSpPr>
          <p:grpSpPr>
            <a:xfrm>
              <a:off x="0" y="0"/>
              <a:ext cx="9365867" cy="4090089"/>
              <a:chOff x="0" y="0"/>
              <a:chExt cx="1824354" cy="796698"/>
            </a:xfrm>
          </p:grpSpPr>
          <p:sp>
            <p:nvSpPr>
              <p:cNvPr id="17" name="Freeform 17"/>
              <p:cNvSpPr/>
              <p:nvPr/>
            </p:nvSpPr>
            <p:spPr>
              <a:xfrm>
                <a:off x="0" y="0"/>
                <a:ext cx="1824354" cy="796698"/>
              </a:xfrm>
              <a:custGeom>
                <a:avLst/>
                <a:gdLst/>
                <a:ahLst/>
                <a:cxnLst/>
                <a:rect l="l" t="t" r="r" b="b"/>
                <a:pathLst>
                  <a:path w="1824354" h="796698">
                    <a:moveTo>
                      <a:pt x="0" y="0"/>
                    </a:moveTo>
                    <a:lnTo>
                      <a:pt x="1824354" y="0"/>
                    </a:lnTo>
                    <a:lnTo>
                      <a:pt x="1824354" y="796698"/>
                    </a:lnTo>
                    <a:lnTo>
                      <a:pt x="0" y="796698"/>
                    </a:lnTo>
                    <a:close/>
                  </a:path>
                </a:pathLst>
              </a:custGeom>
              <a:solidFill>
                <a:srgbClr val="000000">
                  <a:alpha val="0"/>
                </a:srgbClr>
              </a:solidFill>
              <a:ln w="76200" cap="sq">
                <a:solidFill>
                  <a:srgbClr val="75787B"/>
                </a:solidFill>
                <a:prstDash val="solid"/>
                <a:miter/>
              </a:ln>
            </p:spPr>
          </p:sp>
          <p:sp>
            <p:nvSpPr>
              <p:cNvPr id="18" name="TextBox 18"/>
              <p:cNvSpPr txBox="1"/>
              <p:nvPr/>
            </p:nvSpPr>
            <p:spPr>
              <a:xfrm>
                <a:off x="0" y="-76200"/>
                <a:ext cx="1824354" cy="872898"/>
              </a:xfrm>
              <a:prstGeom prst="rect">
                <a:avLst/>
              </a:prstGeom>
            </p:spPr>
            <p:txBody>
              <a:bodyPr lIns="51515" tIns="51515" rIns="51515" bIns="51515" rtlCol="0" anchor="ctr"/>
              <a:lstStyle/>
              <a:p>
                <a:pPr algn="ctr">
                  <a:lnSpc>
                    <a:spcPts val="3425"/>
                  </a:lnSpc>
                </a:pPr>
                <a:endParaRPr/>
              </a:p>
            </p:txBody>
          </p:sp>
        </p:grpSp>
        <p:sp>
          <p:nvSpPr>
            <p:cNvPr id="19" name="TextBox 19"/>
            <p:cNvSpPr txBox="1"/>
            <p:nvPr/>
          </p:nvSpPr>
          <p:spPr>
            <a:xfrm>
              <a:off x="518844" y="617354"/>
              <a:ext cx="9051578" cy="2769657"/>
            </a:xfrm>
            <a:prstGeom prst="rect">
              <a:avLst/>
            </a:prstGeom>
          </p:spPr>
          <p:txBody>
            <a:bodyPr lIns="0" tIns="0" rIns="0" bIns="0" rtlCol="0" anchor="t">
              <a:spAutoFit/>
            </a:bodyPr>
            <a:lstStyle/>
            <a:p>
              <a:pPr>
                <a:lnSpc>
                  <a:spcPts val="5600"/>
                </a:lnSpc>
              </a:pPr>
              <a:r>
                <a:rPr lang="en-US" sz="4000" u="sng" dirty="0">
                  <a:solidFill>
                    <a:srgbClr val="75787B"/>
                  </a:solidFill>
                  <a:latin typeface="Open Sans 2 Bold"/>
                </a:rPr>
                <a:t>Click</a:t>
              </a:r>
              <a:r>
                <a:rPr lang="en-US" sz="4000" dirty="0">
                  <a:solidFill>
                    <a:srgbClr val="75787B"/>
                  </a:solidFill>
                  <a:latin typeface="Open Sans 2"/>
                </a:rPr>
                <a:t> </a:t>
              </a:r>
              <a:r>
                <a:rPr lang="en-US" sz="4000" dirty="0">
                  <a:solidFill>
                    <a:srgbClr val="000000"/>
                  </a:solidFill>
                  <a:latin typeface="Open Sans 2"/>
                </a:rPr>
                <a:t>on the magnifying glass to retrieve the </a:t>
              </a:r>
              <a:r>
                <a:rPr lang="en-US" sz="4000" dirty="0">
                  <a:solidFill>
                    <a:srgbClr val="000000"/>
                  </a:solidFill>
                  <a:latin typeface="Open Sans 2 Bold"/>
                </a:rPr>
                <a:t>action code</a:t>
              </a:r>
              <a:r>
                <a:rPr lang="en-US" sz="4000" dirty="0">
                  <a:solidFill>
                    <a:srgbClr val="000000"/>
                  </a:solidFill>
                  <a:latin typeface="Open Sans 2"/>
                </a:rPr>
                <a:t> for termination.</a:t>
              </a:r>
            </a:p>
          </p:txBody>
        </p:sp>
      </p:grpSp>
      <p:sp>
        <p:nvSpPr>
          <p:cNvPr id="20" name="AutoShape 20"/>
          <p:cNvSpPr/>
          <p:nvPr/>
        </p:nvSpPr>
        <p:spPr>
          <a:xfrm flipH="1" flipV="1">
            <a:off x="5773681" y="4570264"/>
            <a:ext cx="0" cy="846147"/>
          </a:xfrm>
          <a:prstGeom prst="line">
            <a:avLst/>
          </a:prstGeom>
          <a:ln w="76200" cap="flat">
            <a:solidFill>
              <a:srgbClr val="E11E1E"/>
            </a:solidFill>
            <a:prstDash val="solid"/>
            <a:headEnd type="none" w="sm" len="sm"/>
            <a:tailEnd type="arrow" w="med" len="sm"/>
          </a:ln>
        </p:spPr>
      </p:sp>
      <p:sp>
        <p:nvSpPr>
          <p:cNvPr id="21" name="AutoShape 21"/>
          <p:cNvSpPr/>
          <p:nvPr/>
        </p:nvSpPr>
        <p:spPr>
          <a:xfrm>
            <a:off x="0" y="2240112"/>
            <a:ext cx="18561539" cy="0"/>
          </a:xfrm>
          <a:prstGeom prst="line">
            <a:avLst/>
          </a:prstGeom>
          <a:ln w="66675" cap="flat">
            <a:solidFill>
              <a:srgbClr val="75787B"/>
            </a:solidFill>
            <a:prstDash val="solid"/>
            <a:headEnd type="none" w="sm" len="sm"/>
            <a:tailEnd type="none" w="sm" len="sm"/>
          </a:ln>
        </p:spPr>
      </p:sp>
      <p:sp>
        <p:nvSpPr>
          <p:cNvPr id="22" name="AutoShape 22"/>
          <p:cNvSpPr/>
          <p:nvPr/>
        </p:nvSpPr>
        <p:spPr>
          <a:xfrm>
            <a:off x="0" y="33338"/>
            <a:ext cx="18561539" cy="0"/>
          </a:xfrm>
          <a:prstGeom prst="line">
            <a:avLst/>
          </a:prstGeom>
          <a:ln w="66675" cap="flat">
            <a:solidFill>
              <a:srgbClr val="75787B"/>
            </a:solidFill>
            <a:prstDash val="solid"/>
            <a:headEnd type="none" w="sm" len="sm"/>
            <a:tailEnd type="none" w="sm" len="sm"/>
          </a:ln>
        </p:spPr>
      </p:sp>
      <p:sp>
        <p:nvSpPr>
          <p:cNvPr id="23" name="TextBox 23"/>
          <p:cNvSpPr txBox="1"/>
          <p:nvPr/>
        </p:nvSpPr>
        <p:spPr>
          <a:xfrm>
            <a:off x="1239989" y="647643"/>
            <a:ext cx="16355678" cy="1057275"/>
          </a:xfrm>
          <a:prstGeom prst="rect">
            <a:avLst/>
          </a:prstGeom>
        </p:spPr>
        <p:txBody>
          <a:bodyPr lIns="0" tIns="0" rIns="0" bIns="0" rtlCol="0" anchor="t">
            <a:spAutoFit/>
          </a:bodyPr>
          <a:lstStyle/>
          <a:p>
            <a:pPr>
              <a:lnSpc>
                <a:spcPts val="8399"/>
              </a:lnSpc>
            </a:pPr>
            <a:r>
              <a:rPr lang="en-US" sz="6999" dirty="0">
                <a:solidFill>
                  <a:srgbClr val="FFFFFF"/>
                </a:solidFill>
                <a:latin typeface="Open Sans 2 Bold"/>
              </a:rPr>
              <a:t>Select Action Code</a:t>
            </a:r>
          </a:p>
        </p:txBody>
      </p:sp>
      <p:grpSp>
        <p:nvGrpSpPr>
          <p:cNvPr id="24" name="Group 24"/>
          <p:cNvGrpSpPr/>
          <p:nvPr/>
        </p:nvGrpSpPr>
        <p:grpSpPr>
          <a:xfrm>
            <a:off x="1239989" y="3358804"/>
            <a:ext cx="8627570" cy="5548983"/>
            <a:chOff x="0" y="0"/>
            <a:chExt cx="11503427" cy="7398644"/>
          </a:xfrm>
        </p:grpSpPr>
        <p:grpSp>
          <p:nvGrpSpPr>
            <p:cNvPr id="25" name="Group 25"/>
            <p:cNvGrpSpPr/>
            <p:nvPr/>
          </p:nvGrpSpPr>
          <p:grpSpPr>
            <a:xfrm>
              <a:off x="0" y="0"/>
              <a:ext cx="11503427" cy="7398644"/>
              <a:chOff x="0" y="0"/>
              <a:chExt cx="1585182" cy="1019539"/>
            </a:xfrm>
          </p:grpSpPr>
          <p:sp>
            <p:nvSpPr>
              <p:cNvPr id="26" name="Freeform 26"/>
              <p:cNvSpPr/>
              <p:nvPr/>
            </p:nvSpPr>
            <p:spPr>
              <a:xfrm>
                <a:off x="0" y="0"/>
                <a:ext cx="1585182" cy="1019539"/>
              </a:xfrm>
              <a:custGeom>
                <a:avLst/>
                <a:gdLst/>
                <a:ahLst/>
                <a:cxnLst/>
                <a:rect l="l" t="t" r="r" b="b"/>
                <a:pathLst>
                  <a:path w="1585182" h="1019539">
                    <a:moveTo>
                      <a:pt x="0" y="0"/>
                    </a:moveTo>
                    <a:lnTo>
                      <a:pt x="1585182" y="0"/>
                    </a:lnTo>
                    <a:lnTo>
                      <a:pt x="1585182" y="1019539"/>
                    </a:lnTo>
                    <a:lnTo>
                      <a:pt x="0" y="1019539"/>
                    </a:lnTo>
                    <a:close/>
                  </a:path>
                </a:pathLst>
              </a:custGeom>
              <a:solidFill>
                <a:srgbClr val="000000">
                  <a:alpha val="0"/>
                </a:srgbClr>
              </a:solidFill>
              <a:ln w="76200" cap="sq">
                <a:solidFill>
                  <a:srgbClr val="000000"/>
                </a:solidFill>
                <a:prstDash val="solid"/>
                <a:miter/>
              </a:ln>
            </p:spPr>
          </p:sp>
          <p:sp>
            <p:nvSpPr>
              <p:cNvPr id="27" name="TextBox 27"/>
              <p:cNvSpPr txBox="1"/>
              <p:nvPr/>
            </p:nvSpPr>
            <p:spPr>
              <a:xfrm>
                <a:off x="0" y="-38100"/>
                <a:ext cx="1585182" cy="1057639"/>
              </a:xfrm>
              <a:prstGeom prst="rect">
                <a:avLst/>
              </a:prstGeom>
            </p:spPr>
            <p:txBody>
              <a:bodyPr lIns="72819" tIns="72819" rIns="72819" bIns="72819" rtlCol="0" anchor="ctr"/>
              <a:lstStyle/>
              <a:p>
                <a:pPr algn="ctr">
                  <a:lnSpc>
                    <a:spcPts val="3425"/>
                  </a:lnSpc>
                </a:pPr>
                <a:endParaRPr/>
              </a:p>
            </p:txBody>
          </p:sp>
        </p:grpSp>
        <p:sp>
          <p:nvSpPr>
            <p:cNvPr id="28" name="Freeform 28"/>
            <p:cNvSpPr/>
            <p:nvPr/>
          </p:nvSpPr>
          <p:spPr>
            <a:xfrm>
              <a:off x="3506348" y="2743477"/>
              <a:ext cx="1593418" cy="414203"/>
            </a:xfrm>
            <a:custGeom>
              <a:avLst/>
              <a:gdLst/>
              <a:ahLst/>
              <a:cxnLst/>
              <a:rect l="l" t="t" r="r" b="b"/>
              <a:pathLst>
                <a:path w="1593418" h="414203">
                  <a:moveTo>
                    <a:pt x="0" y="0"/>
                  </a:moveTo>
                  <a:lnTo>
                    <a:pt x="1593419" y="0"/>
                  </a:lnTo>
                  <a:lnTo>
                    <a:pt x="1593419" y="414203"/>
                  </a:lnTo>
                  <a:lnTo>
                    <a:pt x="0" y="414203"/>
                  </a:lnTo>
                  <a:lnTo>
                    <a:pt x="0" y="0"/>
                  </a:lnTo>
                  <a:close/>
                </a:path>
              </a:pathLst>
            </a:custGeom>
            <a:blipFill>
              <a:blip r:embed="rId6"/>
              <a:stretch>
                <a:fillRect r="-17975"/>
              </a:stretch>
            </a:blipFill>
          </p:spPr>
        </p:sp>
        <p:sp>
          <p:nvSpPr>
            <p:cNvPr id="29" name="Freeform 29"/>
            <p:cNvSpPr/>
            <p:nvPr/>
          </p:nvSpPr>
          <p:spPr>
            <a:xfrm>
              <a:off x="3506348" y="5219360"/>
              <a:ext cx="2245365" cy="414203"/>
            </a:xfrm>
            <a:custGeom>
              <a:avLst/>
              <a:gdLst/>
              <a:ahLst/>
              <a:cxnLst/>
              <a:rect l="l" t="t" r="r" b="b"/>
              <a:pathLst>
                <a:path w="2245365" h="414203">
                  <a:moveTo>
                    <a:pt x="0" y="0"/>
                  </a:moveTo>
                  <a:lnTo>
                    <a:pt x="2245365" y="0"/>
                  </a:lnTo>
                  <a:lnTo>
                    <a:pt x="2245365" y="414203"/>
                  </a:lnTo>
                  <a:lnTo>
                    <a:pt x="0" y="414203"/>
                  </a:lnTo>
                  <a:lnTo>
                    <a:pt x="0" y="0"/>
                  </a:lnTo>
                  <a:close/>
                </a:path>
              </a:pathLst>
            </a:custGeom>
            <a:blipFill>
              <a:blip r:embed="rId6"/>
              <a:stretch>
                <a:fillRect t="-9722" b="-9722"/>
              </a:stretch>
            </a:blipFill>
          </p:spPr>
        </p:sp>
      </p:grpSp>
      <p:pic>
        <p:nvPicPr>
          <p:cNvPr id="30" name="Picture 29" descr="A black and white sign&#10;&#10;Description automatically generated with low confidence">
            <a:extLst>
              <a:ext uri="{FF2B5EF4-FFF2-40B4-BE49-F238E27FC236}">
                <a16:creationId xmlns:a16="http://schemas.microsoft.com/office/drawing/2014/main" id="{F0D7345E-EA47-F4E8-5FD1-EBA00E2577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10008" y="9355218"/>
            <a:ext cx="1698584" cy="834052"/>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1056</Words>
  <Application>Microsoft Office PowerPoint</Application>
  <PresentationFormat>Custom</PresentationFormat>
  <Paragraphs>135</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Open Sans</vt:lpstr>
      <vt:lpstr>Open Sans 1 Medium</vt:lpstr>
      <vt:lpstr>Open Sans 2 Bold</vt:lpstr>
      <vt:lpstr>Open Sans 2</vt:lpstr>
      <vt:lpstr>Calibri</vt:lpstr>
      <vt:lpstr>Open Sans 1 Semi-Bold</vt:lpstr>
      <vt:lpstr>Open Sans 1 Bold</vt:lpstr>
      <vt:lpstr>Open Sans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Terminations for Non-Payroll</dc:title>
  <dc:creator>Judy Carman</dc:creator>
  <cp:lastModifiedBy>Renee Woodall</cp:lastModifiedBy>
  <cp:revision>5</cp:revision>
  <dcterms:created xsi:type="dcterms:W3CDTF">2006-08-16T00:00:00Z</dcterms:created>
  <dcterms:modified xsi:type="dcterms:W3CDTF">2024-04-17T15:17:35Z</dcterms:modified>
  <dc:identifier>DAGB29W1sUs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7C7EBD2E-D43A-439D-A6D7-C45E7B393BDE</vt:lpwstr>
  </property>
  <property fmtid="{D5CDD505-2E9C-101B-9397-08002B2CF9AE}" pid="3" name="ArticulatePath">
    <vt:lpwstr>https://tennessee-my.sharepoint.com/personal/ag04j04_tn_gov/Documents/Desktop/Ed and Out/Terminations for Non-Payroll-Final</vt:lpwstr>
  </property>
</Properties>
</file>