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omments/modernComment_10B_0.xml" ContentType="application/vnd.ms-powerpoint.comments+xml"/>
  <Override PartName="/ppt/tags/tag14.xml" ContentType="application/vnd.openxmlformats-officedocument.presentationml.tags+xml"/>
  <Override PartName="/ppt/comments/modernComment_10C_0.xml" ContentType="application/vnd.ms-powerpoint.comments+xml"/>
  <Override PartName="/ppt/tags/tag15.xml" ContentType="application/vnd.openxmlformats-officedocument.presentationml.tags+xml"/>
  <Override PartName="/ppt/comments/modernComment_10D_0.xml" ContentType="application/vnd.ms-powerpoint.comment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comments/modernComment_120_0.xml" ContentType="application/vnd.ms-powerpoint.comment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comments/modernComment_125_0.xml" ContentType="application/vnd.ms-powerpoint.comments+xml"/>
  <Override PartName="/ppt/tags/tag40.xml" ContentType="application/vnd.openxmlformats-officedocument.presentationml.tags+xml"/>
  <Override PartName="/ppt/tags/tag41.xml" ContentType="application/vnd.openxmlformats-officedocument.presentationml.tags+xml"/>
  <Override PartName="/ppt/comments/modernComment_127_0.xml" ContentType="application/vnd.ms-powerpoint.comments+xml"/>
  <Override PartName="/ppt/tags/tag42.xml" ContentType="application/vnd.openxmlformats-officedocument.presentationml.tags+xml"/>
  <Override PartName="/ppt/comments/modernComment_128_0.xml" ContentType="application/vnd.ms-powerpoint.comment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1" panose="020B0604020202020204" charset="0"/>
      <p:regular r:id="rId55"/>
    </p:embeddedFont>
    <p:embeddedFont>
      <p:font typeface="Open Sans 1 Bold" panose="020B0604020202020204" charset="0"/>
      <p:regular r:id="rId56"/>
    </p:embeddedFont>
    <p:embeddedFont>
      <p:font typeface="Open Sans 1 Medium" panose="020B0604020202020204" charset="0"/>
      <p:regular r:id="rId57"/>
    </p:embeddedFont>
    <p:embeddedFont>
      <p:font typeface="Open Sans 1 Semi-Bold" panose="020B0604020202020204" charset="0"/>
      <p:regular r:id="rId58"/>
    </p:embeddedFont>
    <p:embeddedFont>
      <p:font typeface="Open Sans 1 Ultra-Bold" panose="020B0604020202020204" charset="0"/>
      <p:regular r:id="rId59"/>
    </p:embeddedFont>
    <p:embeddedFont>
      <p:font typeface="Open Sans 2" panose="020B0604020202020204" charset="0"/>
      <p:regular r:id="rId60"/>
    </p:embeddedFont>
    <p:embeddedFont>
      <p:font typeface="Open Sans 2 Bold" panose="020B0604020202020204" charset="0"/>
      <p:regular r:id="rId61"/>
    </p:embeddedFont>
    <p:embeddedFont>
      <p:font typeface="Poppins" panose="00000500000000000000" pitchFamily="2" charset="0"/>
      <p:regular r:id="rId62"/>
      <p:bold r:id="rId63"/>
      <p:italic r:id="rId64"/>
      <p:boldItalic r:id="rId65"/>
    </p:embeddedFont>
    <p:embeddedFont>
      <p:font typeface="Poppins Ultra-Bold" panose="020B0604020202020204" charset="0"/>
      <p:regular r:id="rId66"/>
    </p:embeddedFont>
  </p:embeddedFontLst>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49AC01-C768-1E49-CAD0-01C8B23164EC}" name="Tameka Allen" initials="TA" userId="S::AG04IR4@tn.gov::a3c294ee-a1eb-4959-90a8-a94b178641b3" providerId="AD"/>
  <p188:author id="{97F0E44A-662B-0956-B9EC-05F9FF532F4E}" name="Jessica Southern" initials="JS" userId="S::AG04J11@tn.gov::99ee882c-c196-4095-8108-2a81be8bd62e" providerId="AD"/>
  <p188:author id="{6D8C779D-B812-EB6D-AEA8-8069B284B6A9}" name="Paula Vetter" initials="PV" userId="7bdf3f73d693954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heme" Target="theme/theme1.xml"/></Relationships>
</file>

<file path=ppt/comments/modernComment_10B_0.xml><?xml version="1.0" encoding="utf-8"?>
<p188:cmLst xmlns:a="http://schemas.openxmlformats.org/drawingml/2006/main" xmlns:r="http://schemas.openxmlformats.org/officeDocument/2006/relationships" xmlns:p188="http://schemas.microsoft.com/office/powerpoint/2018/8/main">
  <p188:cm id="{E0758F4E-F9F1-4654-B1D1-D9E9AC9B9D44}" authorId="{97F0E44A-662B-0956-B9EC-05F9FF532F4E}" status="resolved" created="2024-04-10T15:41:12.090" complete="100000">
    <pc:sldMkLst xmlns:pc="http://schemas.microsoft.com/office/powerpoint/2013/main/command">
      <pc:docMk/>
      <pc:sldMk cId="0" sldId="267"/>
    </pc:sldMkLst>
    <p188:txBody>
      <a:bodyPr/>
      <a:lstStyle/>
      <a:p>
        <a:r>
          <a:rPr lang="en-US"/>
          <a:t>Fixed education spelling typo</a:t>
        </a:r>
      </a:p>
    </p188:txBody>
  </p188:cm>
  <p188:cm id="{79DB2CFB-0439-43AB-AEFF-F6593A8EEC78}" authorId="{6D8C779D-B812-EB6D-AEA8-8069B284B6A9}" created="2024-04-12T14:22:39.048">
    <pc:sldMkLst xmlns:pc="http://schemas.microsoft.com/office/powerpoint/2013/main/command">
      <pc:docMk/>
      <pc:sldMk cId="0" sldId="267"/>
    </pc:sldMkLst>
    <p188:replyLst>
      <p188:reply id="{6EED64F9-FA2F-46B3-BED4-A8DADADAD5F1}" authorId="{F549AC01-C768-1E49-CAD0-01C8B23164EC}" created="2024-04-12T17:08:31.326">
        <p188:txBody>
          <a:bodyPr/>
          <a:lstStyle/>
          <a:p>
            <a:r>
              <a:rPr lang="en-US"/>
              <a:t>Good catch here, I didn't see that the eligibility date was wrong for the first rows. </a:t>
            </a:r>
          </a:p>
        </p188:txBody>
      </p188:reply>
    </p188:replyLst>
    <p188:txBody>
      <a:bodyPr/>
      <a:lstStyle/>
      <a:p>
        <a:r>
          <a:rPr lang="en-US"/>
          <a:t>The Eligibility dates are incorrect for 4/6, It would be 4/6 or 5/31</a:t>
        </a:r>
      </a:p>
    </p188:txBody>
  </p188:cm>
  <p188:cm id="{D47093D9-8E82-49BA-8DA8-A40AE65A122A}" authorId="{6D8C779D-B812-EB6D-AEA8-8069B284B6A9}" created="2024-04-12T14:26:41.728">
    <ac:deMkLst xmlns:ac="http://schemas.microsoft.com/office/drawing/2013/main/command">
      <pc:docMk xmlns:pc="http://schemas.microsoft.com/office/powerpoint/2013/main/command"/>
      <pc:sldMk xmlns:pc="http://schemas.microsoft.com/office/powerpoint/2013/main/command" cId="0" sldId="267"/>
      <ac:spMk id="8" creationId="{00000000-0000-0000-0000-000000000000}"/>
    </ac:deMkLst>
    <p188:replyLst>
      <p188:reply id="{4C339108-0B7F-462F-B1DE-5C254DBF7128}" authorId="{F549AC01-C768-1E49-CAD0-01C8B23164EC}" created="2024-04-12T17:09:40.485">
        <p188:txBody>
          <a:bodyPr/>
          <a:lstStyle/>
          <a:p>
            <a:r>
              <a:rPr lang="en-US"/>
              <a:t>Tamara will create the talking points on this so she can use some of our verbiage we use during recal. Either/OR to drive this point in. </a:t>
            </a:r>
          </a:p>
        </p188:txBody>
      </p188:reply>
    </p188:replyLst>
    <p188:txBody>
      <a:bodyPr/>
      <a:lstStyle/>
      <a:p>
        <a:r>
          <a:rPr lang="en-US"/>
          <a:t>Personally this explanation is confusing to me, We always explain the eligibility date options not the Effective date options. 
Local Education employees are eligible either on the hire date or no later than the end of the subsequent month
And then coverage is always effective the first of the following month. They would enter in the eligibility date in Edison for it to set the effective date. </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78D97EFA-67FF-41BA-836F-8A435D178ACA}" authorId="{6D8C779D-B812-EB6D-AEA8-8069B284B6A9}" created="2024-04-12T14:27:41.950">
    <ac:txMkLst xmlns:ac="http://schemas.microsoft.com/office/drawing/2013/main/command">
      <pc:docMk xmlns:pc="http://schemas.microsoft.com/office/powerpoint/2013/main/command"/>
      <pc:sldMk xmlns:pc="http://schemas.microsoft.com/office/powerpoint/2013/main/command" cId="0" sldId="268"/>
      <ac:spMk id="7" creationId="{00000000-0000-0000-0000-000000000000}"/>
      <ac:txMk cp="0" len="130">
        <ac:context len="471" hash="682926694"/>
      </ac:txMk>
    </ac:txMkLst>
    <p188:pos x="14840837" y="331834"/>
    <p188:txBody>
      <a:bodyPr/>
      <a:lstStyle/>
      <a:p>
        <a:r>
          <a:rPr lang="en-US"/>
          <a:t>I would delete "Below are examples of effective dates with a variety of hire dates based on whether they agency has a probationary period or not." since its not on this slide. </a:t>
        </a:r>
      </a:p>
    </p188:txBody>
  </p188:cm>
  <p188:cm id="{938FEBDD-14AC-4F38-AAB3-79FDC9493BDE}" authorId="{6D8C779D-B812-EB6D-AEA8-8069B284B6A9}" created="2024-04-12T14:29:18.950">
    <ac:txMkLst xmlns:ac="http://schemas.microsoft.com/office/drawing/2013/main/command">
      <pc:docMk xmlns:pc="http://schemas.microsoft.com/office/powerpoint/2013/main/command"/>
      <pc:sldMk xmlns:pc="http://schemas.microsoft.com/office/powerpoint/2013/main/command" cId="0" sldId="268"/>
      <ac:spMk id="7" creationId="{00000000-0000-0000-0000-000000000000}"/>
      <ac:txMk cp="132" len="272">
        <ac:context len="471" hash="682926694"/>
      </ac:txMk>
    </ac:txMkLst>
    <p188:pos x="14840837" y="1921483"/>
    <p188:replyLst>
      <p188:reply id="{F5AFEF9C-A67A-48C5-8CE5-7BD41A1BF743}" authorId="{F549AC01-C768-1E49-CAD0-01C8B23164EC}" created="2024-04-12T17:10:35.952">
        <p188:txBody>
          <a:bodyPr/>
          <a:lstStyle/>
          <a:p>
            <a:r>
              <a:rPr lang="en-US"/>
              <a:t>Same here, Tamara can use our current saying of With or Without to drive the point home</a:t>
            </a:r>
          </a:p>
        </p188:txBody>
      </p188:reply>
    </p188:replyLst>
    <p188:txBody>
      <a:bodyPr/>
      <a:lstStyle/>
      <a:p>
        <a:r>
          <a:rPr lang="en-US"/>
          <a:t>Technically they all have one option for effective dates, the first of the following month that eligibility is met. I would explain the eligibility rules here for LG</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2470BD75-1BA6-4DE1-AD6E-000F48EF961A}" authorId="{6D8C779D-B812-EB6D-AEA8-8069B284B6A9}" created="2024-04-12T17:01:07.193">
    <ac:deMkLst xmlns:ac="http://schemas.microsoft.com/office/drawing/2013/main/command">
      <pc:docMk xmlns:pc="http://schemas.microsoft.com/office/powerpoint/2013/main/command"/>
      <pc:sldMk xmlns:pc="http://schemas.microsoft.com/office/powerpoint/2013/main/command" cId="0" sldId="269"/>
      <ac:spMk id="35" creationId="{00000000-0000-0000-0000-000000000000}"/>
    </ac:deMkLst>
    <p188:replyLst>
      <p188:reply id="{08820CB4-CA82-4547-BC7A-BB1E1559564F}" authorId="{F549AC01-C768-1E49-CAD0-01C8B23164EC}" created="2024-04-12T17:10:58.235">
        <p188:txBody>
          <a:bodyPr/>
          <a:lstStyle/>
          <a:p>
            <a:r>
              <a:rPr lang="en-US"/>
              <a:t>agreed</a:t>
            </a:r>
          </a:p>
        </p188:txBody>
      </p188:reply>
    </p188:replyLst>
    <p188:txBody>
      <a:bodyPr/>
      <a:lstStyle/>
      <a:p>
        <a:r>
          <a:rPr lang="en-US"/>
          <a:t>I would do the math on these all using the hire date of 5/24/2024 that’s how we have it listed in the ABC guide</a:t>
        </a:r>
      </a:p>
    </p188:txBody>
  </p188:cm>
</p188:cmLst>
</file>

<file path=ppt/comments/modernComment_120_0.xml><?xml version="1.0" encoding="utf-8"?>
<p188:cmLst xmlns:a="http://schemas.openxmlformats.org/drawingml/2006/main" xmlns:r="http://schemas.openxmlformats.org/officeDocument/2006/relationships" xmlns:p188="http://schemas.microsoft.com/office/powerpoint/2018/8/main">
  <p188:cm id="{6E018617-1B67-47E4-BE9C-9C6F1FB6F93F}" authorId="{97F0E44A-662B-0956-B9EC-05F9FF532F4E}" status="resolved" created="2024-04-10T15:44:25.695" complete="100000">
    <ac:deMkLst xmlns:ac="http://schemas.microsoft.com/office/drawing/2013/main/command">
      <pc:docMk xmlns:pc="http://schemas.microsoft.com/office/powerpoint/2013/main/command"/>
      <pc:sldMk xmlns:pc="http://schemas.microsoft.com/office/powerpoint/2013/main/command" cId="0" sldId="288"/>
      <ac:spMk id="20" creationId="{00000000-0000-0000-0000-000000000000}"/>
    </ac:deMkLst>
    <p188:txBody>
      <a:bodyPr/>
      <a:lstStyle/>
      <a:p>
        <a:r>
          <a:rPr lang="en-US"/>
          <a:t>Fixed "override" typo</a:t>
        </a:r>
      </a:p>
    </p188:txBody>
  </p188:cm>
</p188:cmLst>
</file>

<file path=ppt/comments/modernComment_125_0.xml><?xml version="1.0" encoding="utf-8"?>
<p188:cmLst xmlns:a="http://schemas.openxmlformats.org/drawingml/2006/main" xmlns:r="http://schemas.openxmlformats.org/officeDocument/2006/relationships" xmlns:p188="http://schemas.microsoft.com/office/powerpoint/2018/8/main">
  <p188:cm id="{42F5FD1D-158C-4D9A-98E5-D70126CA0C73}" authorId="{97F0E44A-662B-0956-B9EC-05F9FF532F4E}" status="resolved" created="2024-04-10T15:45:57.674" complete="100000">
    <ac:deMkLst xmlns:ac="http://schemas.microsoft.com/office/drawing/2013/main/command">
      <pc:docMk xmlns:pc="http://schemas.microsoft.com/office/powerpoint/2013/main/command"/>
      <pc:sldMk xmlns:pc="http://schemas.microsoft.com/office/powerpoint/2013/main/command" cId="0" sldId="293"/>
      <ac:spMk id="15" creationId="{00000000-0000-0000-0000-000000000000}"/>
    </ac:deMkLst>
    <p188:txBody>
      <a:bodyPr/>
      <a:lstStyle/>
      <a:p>
        <a:r>
          <a:rPr lang="en-US"/>
          <a:t>Fixed "logs" typo</a:t>
        </a:r>
      </a:p>
    </p188:txBody>
  </p188:cm>
</p188:cmLst>
</file>

<file path=ppt/comments/modernComment_127_0.xml><?xml version="1.0" encoding="utf-8"?>
<p188:cmLst xmlns:a="http://schemas.openxmlformats.org/drawingml/2006/main" xmlns:r="http://schemas.openxmlformats.org/officeDocument/2006/relationships" xmlns:p188="http://schemas.microsoft.com/office/powerpoint/2018/8/main">
  <p188:cm id="{DE64797F-3C0E-4EE0-AD6C-3527FB03AAC5}" authorId="{97F0E44A-662B-0956-B9EC-05F9FF532F4E}" status="resolved" created="2024-04-10T15:45:38.340" complete="100000">
    <ac:deMkLst xmlns:ac="http://schemas.microsoft.com/office/drawing/2013/main/command">
      <pc:docMk xmlns:pc="http://schemas.microsoft.com/office/powerpoint/2013/main/command"/>
      <pc:sldMk xmlns:pc="http://schemas.microsoft.com/office/powerpoint/2013/main/command" cId="0" sldId="295"/>
      <ac:spMk id="13" creationId="{00000000-0000-0000-0000-000000000000}"/>
    </ac:deMkLst>
    <p188:txBody>
      <a:bodyPr/>
      <a:lstStyle/>
      <a:p>
        <a:r>
          <a:rPr lang="en-US"/>
          <a:t>Fixed "attempts" typo</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AAA106FB-18F0-495E-82B3-ACA644AFF2B1}" authorId="{97F0E44A-662B-0956-B9EC-05F9FF532F4E}" status="resolved" created="2024-04-10T15:46:28.373" complete="100000">
    <ac:deMkLst xmlns:ac="http://schemas.microsoft.com/office/drawing/2013/main/command">
      <pc:docMk xmlns:pc="http://schemas.microsoft.com/office/powerpoint/2013/main/command"/>
      <pc:sldMk xmlns:pc="http://schemas.microsoft.com/office/powerpoint/2013/main/command" cId="0" sldId="296"/>
      <ac:spMk id="13" creationId="{00000000-0000-0000-0000-000000000000}"/>
    </ac:deMkLst>
    <p188:txBody>
      <a:bodyPr/>
      <a:lstStyle/>
      <a:p>
        <a:r>
          <a:rPr lang="en-US"/>
          <a:t>Fixed "attempts" typo</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0.png"/><Relationship Id="rId11" Type="http://schemas.openxmlformats.org/officeDocument/2006/relationships/image" Target="../media/image9.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B_0.xml"/><Relationship Id="rId7"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D_0.xml"/><Relationship Id="rId7"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55.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56.jpe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14.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62.png"/><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9.png"/><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9.png"/><Relationship Id="rId5" Type="http://schemas.openxmlformats.org/officeDocument/2006/relationships/image" Target="../media/image63.png"/><Relationship Id="rId10" Type="http://schemas.openxmlformats.org/officeDocument/2006/relationships/image" Target="../media/image9.png"/><Relationship Id="rId4" Type="http://schemas.openxmlformats.org/officeDocument/2006/relationships/image" Target="../media/image60.svg"/><Relationship Id="rId9"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64.png"/><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0.sv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69.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9.png"/><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9.png"/><Relationship Id="rId5" Type="http://schemas.openxmlformats.org/officeDocument/2006/relationships/image" Target="../media/image72.png"/><Relationship Id="rId10" Type="http://schemas.openxmlformats.org/officeDocument/2006/relationships/image" Target="../media/image9.png"/><Relationship Id="rId4" Type="http://schemas.openxmlformats.org/officeDocument/2006/relationships/image" Target="../media/image60.svg"/><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0.sv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75.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20_0.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73.png"/><Relationship Id="rId5" Type="http://schemas.openxmlformats.org/officeDocument/2006/relationships/image" Target="../media/image60.sv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9.png"/><Relationship Id="rId7" Type="http://schemas.openxmlformats.org/officeDocument/2006/relationships/image" Target="../media/image20.sv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9.png"/><Relationship Id="rId5" Type="http://schemas.openxmlformats.org/officeDocument/2006/relationships/image" Target="../media/image77.png"/><Relationship Id="rId10" Type="http://schemas.openxmlformats.org/officeDocument/2006/relationships/image" Target="../media/image9.png"/><Relationship Id="rId4" Type="http://schemas.openxmlformats.org/officeDocument/2006/relationships/image" Target="../media/image60.svg"/><Relationship Id="rId9" Type="http://schemas.openxmlformats.org/officeDocument/2006/relationships/image" Target="../media/image27.sv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9.png"/><Relationship Id="rId5" Type="http://schemas.openxmlformats.org/officeDocument/2006/relationships/image" Target="../media/image79.png"/><Relationship Id="rId4" Type="http://schemas.openxmlformats.org/officeDocument/2006/relationships/image" Target="../media/image60.sv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5.png"/><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3" Type="http://schemas.microsoft.com/office/2018/10/relationships/comments" Target="../comments/modernComment_125_0.xml"/><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27_0.xm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60.sv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9.png"/><Relationship Id="rId4" Type="http://schemas.openxmlformats.org/officeDocument/2006/relationships/image" Target="../media/image60.sv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9.png"/><Relationship Id="rId4" Type="http://schemas.openxmlformats.org/officeDocument/2006/relationships/image" Target="../media/image60.sv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9.png"/><Relationship Id="rId4" Type="http://schemas.openxmlformats.org/officeDocument/2006/relationships/image" Target="../media/image60.sv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9.png"/><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sv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8.png"/><Relationship Id="rId7"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image" Target="../media/image20.sv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png"/><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sp>
        <p:nvSpPr>
          <p:cNvPr id="2" name="Freeform 2"/>
          <p:cNvSpPr/>
          <p:nvPr/>
        </p:nvSpPr>
        <p:spPr>
          <a:xfrm>
            <a:off x="17602200" y="344723"/>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028700" y="609392"/>
            <a:ext cx="16230600" cy="9068216"/>
            <a:chOff x="0" y="0"/>
            <a:chExt cx="4274726" cy="2388337"/>
          </a:xfrm>
        </p:grpSpPr>
        <p:sp>
          <p:nvSpPr>
            <p:cNvPr id="4" name="Freeform 4"/>
            <p:cNvSpPr/>
            <p:nvPr/>
          </p:nvSpPr>
          <p:spPr>
            <a:xfrm>
              <a:off x="0" y="0"/>
              <a:ext cx="4274726" cy="2388337"/>
            </a:xfrm>
            <a:custGeom>
              <a:avLst/>
              <a:gdLst/>
              <a:ahLst/>
              <a:cxnLst/>
              <a:rect l="l" t="t" r="r" b="b"/>
              <a:pathLst>
                <a:path w="4274726" h="2388337">
                  <a:moveTo>
                    <a:pt x="0" y="0"/>
                  </a:moveTo>
                  <a:lnTo>
                    <a:pt x="4274726" y="0"/>
                  </a:lnTo>
                  <a:lnTo>
                    <a:pt x="4274726" y="2388337"/>
                  </a:lnTo>
                  <a:lnTo>
                    <a:pt x="0" y="2388337"/>
                  </a:lnTo>
                  <a:close/>
                </a:path>
              </a:pathLst>
            </a:custGeom>
            <a:solidFill>
              <a:srgbClr val="000000">
                <a:alpha val="0"/>
              </a:srgbClr>
            </a:solidFill>
            <a:ln w="38100" cap="sq">
              <a:solidFill>
                <a:srgbClr val="FFFFFF"/>
              </a:solidFill>
              <a:prstDash val="solid"/>
              <a:miter/>
            </a:ln>
          </p:spPr>
        </p:sp>
        <p:sp>
          <p:nvSpPr>
            <p:cNvPr id="5" name="TextBox 5"/>
            <p:cNvSpPr txBox="1"/>
            <p:nvPr/>
          </p:nvSpPr>
          <p:spPr>
            <a:xfrm>
              <a:off x="0" y="-76200"/>
              <a:ext cx="4274726" cy="2464537"/>
            </a:xfrm>
            <a:prstGeom prst="rect">
              <a:avLst/>
            </a:prstGeom>
          </p:spPr>
          <p:txBody>
            <a:bodyPr lIns="50800" tIns="50800" rIns="50800" bIns="50800" rtlCol="0" anchor="ctr"/>
            <a:lstStyle/>
            <a:p>
              <a:pPr algn="ctr">
                <a:lnSpc>
                  <a:spcPts val="3425"/>
                </a:lnSpc>
              </a:pPr>
              <a:endParaRPr/>
            </a:p>
          </p:txBody>
        </p:sp>
      </p:grpSp>
      <p:grpSp>
        <p:nvGrpSpPr>
          <p:cNvPr id="6" name="Group 6"/>
          <p:cNvGrpSpPr/>
          <p:nvPr/>
        </p:nvGrpSpPr>
        <p:grpSpPr>
          <a:xfrm>
            <a:off x="1749220" y="0"/>
            <a:ext cx="6664920" cy="10287000"/>
            <a:chOff x="0" y="0"/>
            <a:chExt cx="8886559" cy="13716000"/>
          </a:xfrm>
        </p:grpSpPr>
        <p:pic>
          <p:nvPicPr>
            <p:cNvPr id="7" name="Picture 7"/>
            <p:cNvPicPr>
              <a:picLocks noChangeAspect="1"/>
            </p:cNvPicPr>
            <p:nvPr/>
          </p:nvPicPr>
          <p:blipFill>
            <a:blip r:embed="rId5"/>
            <a:srcRect l="28376" r="28376"/>
            <a:stretch>
              <a:fillRect/>
            </a:stretch>
          </p:blipFill>
          <p:spPr>
            <a:xfrm>
              <a:off x="0" y="0"/>
              <a:ext cx="8886559" cy="13716000"/>
            </a:xfrm>
            <a:prstGeom prst="rect">
              <a:avLst/>
            </a:prstGeom>
          </p:spPr>
        </p:pic>
      </p:grpSp>
      <p:grpSp>
        <p:nvGrpSpPr>
          <p:cNvPr id="8" name="Group 8"/>
          <p:cNvGrpSpPr/>
          <p:nvPr/>
        </p:nvGrpSpPr>
        <p:grpSpPr>
          <a:xfrm>
            <a:off x="506592" y="4248176"/>
            <a:ext cx="1044217" cy="1741032"/>
            <a:chOff x="0" y="0"/>
            <a:chExt cx="275020" cy="458543"/>
          </a:xfrm>
        </p:grpSpPr>
        <p:sp>
          <p:nvSpPr>
            <p:cNvPr id="9" name="Freeform 9"/>
            <p:cNvSpPr/>
            <p:nvPr/>
          </p:nvSpPr>
          <p:spPr>
            <a:xfrm>
              <a:off x="0" y="0"/>
              <a:ext cx="275020" cy="458543"/>
            </a:xfrm>
            <a:custGeom>
              <a:avLst/>
              <a:gdLst/>
              <a:ahLst/>
              <a:cxnLst/>
              <a:rect l="l" t="t" r="r" b="b"/>
              <a:pathLst>
                <a:path w="275020" h="458543">
                  <a:moveTo>
                    <a:pt x="0" y="0"/>
                  </a:moveTo>
                  <a:lnTo>
                    <a:pt x="275020" y="0"/>
                  </a:lnTo>
                  <a:lnTo>
                    <a:pt x="275020" y="458543"/>
                  </a:lnTo>
                  <a:lnTo>
                    <a:pt x="0" y="458543"/>
                  </a:lnTo>
                  <a:close/>
                </a:path>
              </a:pathLst>
            </a:custGeom>
            <a:solidFill>
              <a:srgbClr val="000000"/>
            </a:solidFill>
          </p:spPr>
        </p:sp>
        <p:sp>
          <p:nvSpPr>
            <p:cNvPr id="10" name="TextBox 10"/>
            <p:cNvSpPr txBox="1"/>
            <p:nvPr/>
          </p:nvSpPr>
          <p:spPr>
            <a:xfrm>
              <a:off x="0" y="-76200"/>
              <a:ext cx="275020" cy="534743"/>
            </a:xfrm>
            <a:prstGeom prst="rect">
              <a:avLst/>
            </a:prstGeom>
          </p:spPr>
          <p:txBody>
            <a:bodyPr lIns="50800" tIns="50800" rIns="50800" bIns="50800" rtlCol="0" anchor="ctr"/>
            <a:lstStyle/>
            <a:p>
              <a:pPr algn="ctr">
                <a:lnSpc>
                  <a:spcPts val="3425"/>
                </a:lnSpc>
              </a:pPr>
              <a:endParaRPr/>
            </a:p>
          </p:txBody>
        </p:sp>
      </p:grpSp>
      <p:sp>
        <p:nvSpPr>
          <p:cNvPr id="11" name="TextBox 11"/>
          <p:cNvSpPr txBox="1"/>
          <p:nvPr/>
        </p:nvSpPr>
        <p:spPr>
          <a:xfrm>
            <a:off x="9144000" y="1299167"/>
            <a:ext cx="6035874" cy="3819525"/>
          </a:xfrm>
          <a:prstGeom prst="rect">
            <a:avLst/>
          </a:prstGeom>
        </p:spPr>
        <p:txBody>
          <a:bodyPr lIns="0" tIns="0" rIns="0" bIns="0" rtlCol="0" anchor="t">
            <a:spAutoFit/>
          </a:bodyPr>
          <a:lstStyle/>
          <a:p>
            <a:pPr>
              <a:lnSpc>
                <a:spcPts val="15003"/>
              </a:lnSpc>
            </a:pPr>
            <a:r>
              <a:rPr lang="en-US" sz="12502" b="1" dirty="0" err="1">
                <a:solidFill>
                  <a:srgbClr val="FFFFFF"/>
                </a:solidFill>
                <a:latin typeface="Open Sans 1"/>
              </a:rPr>
              <a:t>eForm</a:t>
            </a:r>
            <a:endParaRPr lang="en-US" sz="12502" b="1" dirty="0">
              <a:solidFill>
                <a:srgbClr val="FFFFFF"/>
              </a:solidFill>
              <a:latin typeface="Open Sans 1"/>
            </a:endParaRPr>
          </a:p>
          <a:p>
            <a:pPr>
              <a:lnSpc>
                <a:spcPts val="15003"/>
              </a:lnSpc>
            </a:pPr>
            <a:r>
              <a:rPr lang="en-US" sz="12502" b="1" dirty="0">
                <a:solidFill>
                  <a:srgbClr val="FFFFFF"/>
                </a:solidFill>
                <a:latin typeface="Open Sans 1"/>
              </a:rPr>
              <a:t>Process</a:t>
            </a:r>
          </a:p>
        </p:txBody>
      </p:sp>
      <p:sp>
        <p:nvSpPr>
          <p:cNvPr id="12" name="TextBox 12"/>
          <p:cNvSpPr txBox="1"/>
          <p:nvPr/>
        </p:nvSpPr>
        <p:spPr>
          <a:xfrm rot="-5400000">
            <a:off x="-3286566" y="4936968"/>
            <a:ext cx="8563856" cy="368300"/>
          </a:xfrm>
          <a:prstGeom prst="rect">
            <a:avLst/>
          </a:prstGeom>
        </p:spPr>
        <p:txBody>
          <a:bodyPr lIns="0" tIns="0" rIns="0" bIns="0" rtlCol="0" anchor="t">
            <a:spAutoFit/>
          </a:bodyPr>
          <a:lstStyle/>
          <a:p>
            <a:pPr algn="ctr">
              <a:lnSpc>
                <a:spcPts val="2800"/>
              </a:lnSpc>
            </a:pPr>
            <a:r>
              <a:rPr lang="en-US" sz="2000" spc="572">
                <a:solidFill>
                  <a:srgbClr val="FFFFFF"/>
                </a:solidFill>
                <a:latin typeface="Poppins"/>
              </a:rPr>
              <a:t>2024</a:t>
            </a:r>
          </a:p>
        </p:txBody>
      </p:sp>
      <p:pic>
        <p:nvPicPr>
          <p:cNvPr id="21" name="Picture 20" descr="Text&#10;&#10;Description automatically generated">
            <a:extLst>
              <a:ext uri="{FF2B5EF4-FFF2-40B4-BE49-F238E27FC236}">
                <a16:creationId xmlns:a16="http://schemas.microsoft.com/office/drawing/2014/main" id="{81D17FC1-9320-0414-D335-4E1796361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6400" y="6519925"/>
            <a:ext cx="3692548" cy="1592689"/>
          </a:xfrm>
          <a:prstGeom prst="rect">
            <a:avLst/>
          </a:prstGeom>
        </p:spPr>
      </p:pic>
      <p:cxnSp>
        <p:nvCxnSpPr>
          <p:cNvPr id="23" name="Straight Connector 22">
            <a:extLst>
              <a:ext uri="{FF2B5EF4-FFF2-40B4-BE49-F238E27FC236}">
                <a16:creationId xmlns:a16="http://schemas.microsoft.com/office/drawing/2014/main" id="{B701C669-C0A4-C068-E71D-1CA3124D86F5}"/>
              </a:ext>
            </a:extLst>
          </p:cNvPr>
          <p:cNvCxnSpPr/>
          <p:nvPr/>
        </p:nvCxnSpPr>
        <p:spPr>
          <a:xfrm>
            <a:off x="9296400" y="5295900"/>
            <a:ext cx="724238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9882" y="0"/>
            <a:ext cx="21367765" cy="1711585"/>
            <a:chOff x="0" y="0"/>
            <a:chExt cx="28490353" cy="2282113"/>
          </a:xfrm>
        </p:grpSpPr>
        <p:grpSp>
          <p:nvGrpSpPr>
            <p:cNvPr id="3" name="Group 3"/>
            <p:cNvGrpSpPr/>
            <p:nvPr/>
          </p:nvGrpSpPr>
          <p:grpSpPr>
            <a:xfrm>
              <a:off x="0" y="0"/>
              <a:ext cx="28490353" cy="2282113"/>
              <a:chOff x="0" y="0"/>
              <a:chExt cx="5627724" cy="450788"/>
            </a:xfrm>
          </p:grpSpPr>
          <p:sp>
            <p:nvSpPr>
              <p:cNvPr id="4" name="Freeform 4"/>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5" name="TextBox 5"/>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6" name="TextBox 6"/>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dirty="0">
                  <a:solidFill>
                    <a:srgbClr val="FFFFFF"/>
                  </a:solidFill>
                  <a:latin typeface="Open Sans 1 Bold"/>
                </a:rPr>
                <a:t>Add A Hire Form</a:t>
              </a:r>
            </a:p>
          </p:txBody>
        </p:sp>
      </p:grpSp>
      <p:sp>
        <p:nvSpPr>
          <p:cNvPr id="7" name="Freeform 7"/>
          <p:cNvSpPr/>
          <p:nvPr/>
        </p:nvSpPr>
        <p:spPr>
          <a:xfrm rot="425950">
            <a:off x="17747877" y="1641075"/>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a:off x="5781179" y="2078737"/>
            <a:ext cx="11406175" cy="7318962"/>
          </a:xfrm>
          <a:custGeom>
            <a:avLst/>
            <a:gdLst/>
            <a:ahLst/>
            <a:cxnLst/>
            <a:rect l="l" t="t" r="r" b="b"/>
            <a:pathLst>
              <a:path w="11406175" h="7318962">
                <a:moveTo>
                  <a:pt x="0" y="0"/>
                </a:moveTo>
                <a:lnTo>
                  <a:pt x="11406175" y="0"/>
                </a:lnTo>
                <a:lnTo>
                  <a:pt x="11406175" y="7318962"/>
                </a:lnTo>
                <a:lnTo>
                  <a:pt x="0" y="7318962"/>
                </a:lnTo>
                <a:lnTo>
                  <a:pt x="0" y="0"/>
                </a:lnTo>
                <a:close/>
              </a:path>
            </a:pathLst>
          </a:custGeom>
          <a:blipFill>
            <a:blip r:embed="rId5"/>
            <a:stretch>
              <a:fillRect/>
            </a:stretch>
          </a:blipFill>
        </p:spPr>
      </p:sp>
      <p:sp>
        <p:nvSpPr>
          <p:cNvPr id="13" name="Freeform 13"/>
          <p:cNvSpPr/>
          <p:nvPr/>
        </p:nvSpPr>
        <p:spPr>
          <a:xfrm>
            <a:off x="7282589" y="3974051"/>
            <a:ext cx="9731156" cy="2238262"/>
          </a:xfrm>
          <a:custGeom>
            <a:avLst/>
            <a:gdLst/>
            <a:ahLst/>
            <a:cxnLst/>
            <a:rect l="l" t="t" r="r" b="b"/>
            <a:pathLst>
              <a:path w="9731156" h="2238262">
                <a:moveTo>
                  <a:pt x="0" y="0"/>
                </a:moveTo>
                <a:lnTo>
                  <a:pt x="9731156" y="0"/>
                </a:lnTo>
                <a:lnTo>
                  <a:pt x="9731156" y="2238262"/>
                </a:lnTo>
                <a:lnTo>
                  <a:pt x="0" y="2238262"/>
                </a:lnTo>
                <a:lnTo>
                  <a:pt x="0" y="0"/>
                </a:lnTo>
                <a:close/>
              </a:path>
            </a:pathLst>
          </a:custGeom>
          <a:blipFill>
            <a:blip r:embed="rId6"/>
            <a:stretch>
              <a:fillRect t="-577" b="-577"/>
            </a:stretch>
          </a:blipFill>
          <a:ln cap="sq">
            <a:noFill/>
            <a:prstDash val="sysDot"/>
            <a:miter/>
          </a:ln>
        </p:spPr>
      </p:sp>
      <p:sp>
        <p:nvSpPr>
          <p:cNvPr id="14" name="TextBox 14"/>
          <p:cNvSpPr txBox="1"/>
          <p:nvPr/>
        </p:nvSpPr>
        <p:spPr>
          <a:xfrm>
            <a:off x="623260" y="3530430"/>
            <a:ext cx="4881285" cy="47815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a:rPr>
              <a:t>If you receive this message and you know the address is correct, select </a:t>
            </a:r>
            <a:r>
              <a:rPr lang="en-US" sz="3000" dirty="0">
                <a:solidFill>
                  <a:srgbClr val="000000"/>
                </a:solidFill>
                <a:latin typeface="Open Sans 1 Bold"/>
              </a:rPr>
              <a:t>No</a:t>
            </a:r>
            <a:r>
              <a:rPr lang="en-US" sz="3000" dirty="0">
                <a:solidFill>
                  <a:srgbClr val="000000"/>
                </a:solidFill>
                <a:latin typeface="Open Sans 1"/>
              </a:rPr>
              <a:t>.</a:t>
            </a:r>
          </a:p>
          <a:p>
            <a:pPr>
              <a:lnSpc>
                <a:spcPts val="4200"/>
              </a:lnSpc>
            </a:pPr>
            <a:endParaRPr lang="en-US" sz="3000" dirty="0">
              <a:solidFill>
                <a:srgbClr val="000000"/>
              </a:solidFill>
              <a:latin typeface="Open Sans 1"/>
            </a:endParaRPr>
          </a:p>
          <a:p>
            <a:pPr marL="647700" lvl="1" indent="-323850">
              <a:lnSpc>
                <a:spcPts val="4200"/>
              </a:lnSpc>
              <a:buFont typeface="Arial"/>
              <a:buChar char="•"/>
            </a:pPr>
            <a:r>
              <a:rPr lang="en-US" sz="3000" dirty="0">
                <a:solidFill>
                  <a:srgbClr val="000000"/>
                </a:solidFill>
                <a:latin typeface="Open Sans 1"/>
              </a:rPr>
              <a:t>Select </a:t>
            </a:r>
            <a:r>
              <a:rPr lang="en-US" sz="3000" dirty="0">
                <a:solidFill>
                  <a:srgbClr val="000000"/>
                </a:solidFill>
                <a:latin typeface="Open Sans 1 Bold"/>
              </a:rPr>
              <a:t>Yes</a:t>
            </a:r>
            <a:r>
              <a:rPr lang="en-US" sz="3000" dirty="0">
                <a:solidFill>
                  <a:srgbClr val="000000"/>
                </a:solidFill>
                <a:latin typeface="Open Sans 1"/>
              </a:rPr>
              <a:t> if you need to correct part of the address.</a:t>
            </a:r>
          </a:p>
          <a:p>
            <a:pPr>
              <a:lnSpc>
                <a:spcPts val="4200"/>
              </a:lnSpc>
            </a:pPr>
            <a:endParaRPr lang="en-US" sz="3000" dirty="0">
              <a:solidFill>
                <a:srgbClr val="000000"/>
              </a:solidFill>
              <a:latin typeface="Open Sans 1"/>
            </a:endParaRPr>
          </a:p>
        </p:txBody>
      </p:sp>
      <p:pic>
        <p:nvPicPr>
          <p:cNvPr id="15" name="Picture 14" descr="A black and white sign&#10;&#10;Description automatically generated with low confidence">
            <a:extLst>
              <a:ext uri="{FF2B5EF4-FFF2-40B4-BE49-F238E27FC236}">
                <a16:creationId xmlns:a16="http://schemas.microsoft.com/office/drawing/2014/main" id="{74A03147-CC49-B98F-8C0C-B1F9E33ECB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rot="5400000">
            <a:off x="-3388817" y="-637720"/>
            <a:ext cx="24472447" cy="13000988"/>
          </a:xfrm>
          <a:custGeom>
            <a:avLst/>
            <a:gdLst/>
            <a:ahLst/>
            <a:cxnLst/>
            <a:rect l="l" t="t" r="r" b="b"/>
            <a:pathLst>
              <a:path w="24472447" h="13000988">
                <a:moveTo>
                  <a:pt x="0" y="0"/>
                </a:moveTo>
                <a:lnTo>
                  <a:pt x="24472447" y="0"/>
                </a:lnTo>
                <a:lnTo>
                  <a:pt x="24472447" y="13000987"/>
                </a:lnTo>
                <a:lnTo>
                  <a:pt x="0" y="130009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0"/>
            <a:ext cx="18892719" cy="2166413"/>
            <a:chOff x="0" y="0"/>
            <a:chExt cx="4975860" cy="570578"/>
          </a:xfrm>
        </p:grpSpPr>
        <p:sp>
          <p:nvSpPr>
            <p:cNvPr id="4" name="Freeform 4"/>
            <p:cNvSpPr/>
            <p:nvPr/>
          </p:nvSpPr>
          <p:spPr>
            <a:xfrm>
              <a:off x="0" y="0"/>
              <a:ext cx="4975860" cy="570578"/>
            </a:xfrm>
            <a:custGeom>
              <a:avLst/>
              <a:gdLst/>
              <a:ahLst/>
              <a:cxnLst/>
              <a:rect l="l" t="t" r="r" b="b"/>
              <a:pathLst>
                <a:path w="4975860" h="570578">
                  <a:moveTo>
                    <a:pt x="0" y="0"/>
                  </a:moveTo>
                  <a:lnTo>
                    <a:pt x="4975860" y="0"/>
                  </a:lnTo>
                  <a:lnTo>
                    <a:pt x="4975860" y="570578"/>
                  </a:lnTo>
                  <a:lnTo>
                    <a:pt x="0" y="570578"/>
                  </a:lnTo>
                  <a:close/>
                </a:path>
              </a:pathLst>
            </a:custGeom>
            <a:solidFill>
              <a:srgbClr val="FFFFFF"/>
            </a:solidFill>
          </p:spPr>
        </p:sp>
        <p:sp>
          <p:nvSpPr>
            <p:cNvPr id="5" name="TextBox 5"/>
            <p:cNvSpPr txBox="1"/>
            <p:nvPr/>
          </p:nvSpPr>
          <p:spPr>
            <a:xfrm>
              <a:off x="0" y="9525"/>
              <a:ext cx="4975860" cy="561053"/>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4495773" y="2540248"/>
            <a:ext cx="8940754" cy="7708652"/>
            <a:chOff x="0" y="0"/>
            <a:chExt cx="11921005" cy="10278203"/>
          </a:xfrm>
        </p:grpSpPr>
        <p:sp>
          <p:nvSpPr>
            <p:cNvPr id="7" name="Freeform 7"/>
            <p:cNvSpPr/>
            <p:nvPr/>
          </p:nvSpPr>
          <p:spPr>
            <a:xfrm>
              <a:off x="0" y="0"/>
              <a:ext cx="11921005" cy="10278203"/>
            </a:xfrm>
            <a:custGeom>
              <a:avLst/>
              <a:gdLst/>
              <a:ahLst/>
              <a:cxnLst/>
              <a:rect l="l" t="t" r="r" b="b"/>
              <a:pathLst>
                <a:path w="11921005" h="10278203">
                  <a:moveTo>
                    <a:pt x="0" y="0"/>
                  </a:moveTo>
                  <a:lnTo>
                    <a:pt x="11921005" y="0"/>
                  </a:lnTo>
                  <a:lnTo>
                    <a:pt x="11921005" y="10278203"/>
                  </a:lnTo>
                  <a:lnTo>
                    <a:pt x="0" y="10278203"/>
                  </a:lnTo>
                  <a:lnTo>
                    <a:pt x="0" y="0"/>
                  </a:lnTo>
                  <a:close/>
                </a:path>
              </a:pathLst>
            </a:custGeom>
            <a:blipFill>
              <a:blip r:embed="rId5"/>
              <a:stretch>
                <a:fillRect/>
              </a:stretch>
            </a:blipFill>
          </p:spPr>
        </p:sp>
        <p:sp>
          <p:nvSpPr>
            <p:cNvPr id="8" name="Freeform 8"/>
            <p:cNvSpPr/>
            <p:nvPr/>
          </p:nvSpPr>
          <p:spPr>
            <a:xfrm>
              <a:off x="5758372" y="3210861"/>
              <a:ext cx="1483080" cy="545771"/>
            </a:xfrm>
            <a:custGeom>
              <a:avLst/>
              <a:gdLst/>
              <a:ahLst/>
              <a:cxnLst/>
              <a:rect l="l" t="t" r="r" b="b"/>
              <a:pathLst>
                <a:path w="1483080" h="545771">
                  <a:moveTo>
                    <a:pt x="0" y="0"/>
                  </a:moveTo>
                  <a:lnTo>
                    <a:pt x="1483080" y="0"/>
                  </a:lnTo>
                  <a:lnTo>
                    <a:pt x="1483080" y="545771"/>
                  </a:lnTo>
                  <a:lnTo>
                    <a:pt x="0" y="545771"/>
                  </a:lnTo>
                  <a:lnTo>
                    <a:pt x="0" y="0"/>
                  </a:lnTo>
                  <a:close/>
                </a:path>
              </a:pathLst>
            </a:custGeom>
            <a:blipFill>
              <a:blip r:embed="rId6"/>
              <a:stretch>
                <a:fillRect l="-13798" r="-13798" b="-31369"/>
              </a:stretch>
            </a:blipFill>
          </p:spPr>
        </p:sp>
        <p:sp>
          <p:nvSpPr>
            <p:cNvPr id="9" name="Freeform 9"/>
            <p:cNvSpPr/>
            <p:nvPr/>
          </p:nvSpPr>
          <p:spPr>
            <a:xfrm>
              <a:off x="974994" y="3210861"/>
              <a:ext cx="1483080" cy="545771"/>
            </a:xfrm>
            <a:custGeom>
              <a:avLst/>
              <a:gdLst/>
              <a:ahLst/>
              <a:cxnLst/>
              <a:rect l="l" t="t" r="r" b="b"/>
              <a:pathLst>
                <a:path w="1483080" h="545771">
                  <a:moveTo>
                    <a:pt x="0" y="0"/>
                  </a:moveTo>
                  <a:lnTo>
                    <a:pt x="1483081" y="0"/>
                  </a:lnTo>
                  <a:lnTo>
                    <a:pt x="1483081" y="545771"/>
                  </a:lnTo>
                  <a:lnTo>
                    <a:pt x="0" y="545771"/>
                  </a:lnTo>
                  <a:lnTo>
                    <a:pt x="0" y="0"/>
                  </a:lnTo>
                  <a:close/>
                </a:path>
              </a:pathLst>
            </a:custGeom>
            <a:blipFill>
              <a:blip r:embed="rId6"/>
              <a:stretch>
                <a:fillRect l="-13798" r="-13798" b="-31369"/>
              </a:stretch>
            </a:blipFill>
          </p:spPr>
        </p:sp>
        <p:sp>
          <p:nvSpPr>
            <p:cNvPr id="10" name="Freeform 10"/>
            <p:cNvSpPr/>
            <p:nvPr/>
          </p:nvSpPr>
          <p:spPr>
            <a:xfrm>
              <a:off x="9948439" y="3275196"/>
              <a:ext cx="1414188" cy="375878"/>
            </a:xfrm>
            <a:custGeom>
              <a:avLst/>
              <a:gdLst/>
              <a:ahLst/>
              <a:cxnLst/>
              <a:rect l="l" t="t" r="r" b="b"/>
              <a:pathLst>
                <a:path w="1414188" h="375878">
                  <a:moveTo>
                    <a:pt x="0" y="0"/>
                  </a:moveTo>
                  <a:lnTo>
                    <a:pt x="1414188" y="0"/>
                  </a:lnTo>
                  <a:lnTo>
                    <a:pt x="1414188" y="375878"/>
                  </a:lnTo>
                  <a:lnTo>
                    <a:pt x="0" y="375878"/>
                  </a:lnTo>
                  <a:lnTo>
                    <a:pt x="0" y="0"/>
                  </a:lnTo>
                  <a:close/>
                </a:path>
              </a:pathLst>
            </a:custGeom>
            <a:blipFill>
              <a:blip r:embed="rId6"/>
              <a:stretch>
                <a:fillRect l="-53659" r="-53659" b="-195530"/>
              </a:stretch>
            </a:blipFill>
          </p:spPr>
        </p:sp>
      </p:grpSp>
      <p:sp>
        <p:nvSpPr>
          <p:cNvPr id="15" name="AutoShape 15"/>
          <p:cNvSpPr/>
          <p:nvPr/>
        </p:nvSpPr>
        <p:spPr>
          <a:xfrm flipH="1">
            <a:off x="9124950" y="3094654"/>
            <a:ext cx="0" cy="1791692"/>
          </a:xfrm>
          <a:prstGeom prst="line">
            <a:avLst/>
          </a:prstGeom>
          <a:ln w="76200" cap="flat">
            <a:solidFill>
              <a:srgbClr val="E11E1E"/>
            </a:solidFill>
            <a:prstDash val="solid"/>
            <a:headEnd type="none" w="sm" len="sm"/>
            <a:tailEnd type="arrow" w="med" len="sm"/>
          </a:ln>
        </p:spPr>
      </p:sp>
      <p:grpSp>
        <p:nvGrpSpPr>
          <p:cNvPr id="16" name="Group 16"/>
          <p:cNvGrpSpPr/>
          <p:nvPr/>
        </p:nvGrpSpPr>
        <p:grpSpPr>
          <a:xfrm>
            <a:off x="8966150" y="2540057"/>
            <a:ext cx="5219776" cy="679429"/>
            <a:chOff x="0" y="0"/>
            <a:chExt cx="6959702" cy="905906"/>
          </a:xfrm>
        </p:grpSpPr>
        <p:grpSp>
          <p:nvGrpSpPr>
            <p:cNvPr id="17" name="Group 17"/>
            <p:cNvGrpSpPr/>
            <p:nvPr/>
          </p:nvGrpSpPr>
          <p:grpSpPr>
            <a:xfrm>
              <a:off x="0" y="0"/>
              <a:ext cx="5261661" cy="905906"/>
              <a:chOff x="0" y="0"/>
              <a:chExt cx="2360443" cy="406400"/>
            </a:xfrm>
          </p:grpSpPr>
          <p:sp>
            <p:nvSpPr>
              <p:cNvPr id="18" name="Freeform 18"/>
              <p:cNvSpPr/>
              <p:nvPr/>
            </p:nvSpPr>
            <p:spPr>
              <a:xfrm>
                <a:off x="0" y="0"/>
                <a:ext cx="2360443" cy="406400"/>
              </a:xfrm>
              <a:custGeom>
                <a:avLst/>
                <a:gdLst/>
                <a:ahLst/>
                <a:cxnLst/>
                <a:rect l="l" t="t" r="r" b="b"/>
                <a:pathLst>
                  <a:path w="2360443" h="406400">
                    <a:moveTo>
                      <a:pt x="2157243" y="0"/>
                    </a:moveTo>
                    <a:cubicBezTo>
                      <a:pt x="2269467" y="0"/>
                      <a:pt x="2360443" y="90976"/>
                      <a:pt x="2360443" y="203200"/>
                    </a:cubicBezTo>
                    <a:cubicBezTo>
                      <a:pt x="2360443" y="315424"/>
                      <a:pt x="2269467" y="406400"/>
                      <a:pt x="2157243"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9" name="TextBox 19"/>
              <p:cNvSpPr txBox="1"/>
              <p:nvPr/>
            </p:nvSpPr>
            <p:spPr>
              <a:xfrm>
                <a:off x="0" y="-38100"/>
                <a:ext cx="2360443" cy="444500"/>
              </a:xfrm>
              <a:prstGeom prst="rect">
                <a:avLst/>
              </a:prstGeom>
            </p:spPr>
            <p:txBody>
              <a:bodyPr lIns="51727" tIns="51727" rIns="51727" bIns="51727" rtlCol="0" anchor="ctr"/>
              <a:lstStyle/>
              <a:p>
                <a:pPr algn="ctr">
                  <a:lnSpc>
                    <a:spcPts val="2659"/>
                  </a:lnSpc>
                </a:pPr>
                <a:endParaRPr/>
              </a:p>
            </p:txBody>
          </p:sp>
        </p:grpSp>
        <p:sp>
          <p:nvSpPr>
            <p:cNvPr id="20" name="TextBox 20"/>
            <p:cNvSpPr txBox="1"/>
            <p:nvPr/>
          </p:nvSpPr>
          <p:spPr>
            <a:xfrm>
              <a:off x="403999" y="128834"/>
              <a:ext cx="6555703" cy="600613"/>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Employee Edison ID</a:t>
              </a:r>
            </a:p>
          </p:txBody>
        </p:sp>
      </p:grpSp>
      <p:grpSp>
        <p:nvGrpSpPr>
          <p:cNvPr id="21" name="Group 21"/>
          <p:cNvGrpSpPr/>
          <p:nvPr/>
        </p:nvGrpSpPr>
        <p:grpSpPr>
          <a:xfrm>
            <a:off x="8847406" y="4886346"/>
            <a:ext cx="1012496" cy="293976"/>
            <a:chOff x="0" y="0"/>
            <a:chExt cx="1349995" cy="391968"/>
          </a:xfrm>
        </p:grpSpPr>
        <p:sp>
          <p:nvSpPr>
            <p:cNvPr id="22" name="Freeform 22"/>
            <p:cNvSpPr/>
            <p:nvPr/>
          </p:nvSpPr>
          <p:spPr>
            <a:xfrm>
              <a:off x="57069" y="99099"/>
              <a:ext cx="1068113" cy="292870"/>
            </a:xfrm>
            <a:custGeom>
              <a:avLst/>
              <a:gdLst/>
              <a:ahLst/>
              <a:cxnLst/>
              <a:rect l="l" t="t" r="r" b="b"/>
              <a:pathLst>
                <a:path w="1068113" h="292870">
                  <a:moveTo>
                    <a:pt x="0" y="0"/>
                  </a:moveTo>
                  <a:lnTo>
                    <a:pt x="1068113" y="0"/>
                  </a:lnTo>
                  <a:lnTo>
                    <a:pt x="1068113" y="292869"/>
                  </a:lnTo>
                  <a:lnTo>
                    <a:pt x="0" y="292869"/>
                  </a:lnTo>
                  <a:lnTo>
                    <a:pt x="0" y="0"/>
                  </a:lnTo>
                  <a:close/>
                </a:path>
              </a:pathLst>
            </a:custGeom>
            <a:blipFill>
              <a:blip r:embed="rId7"/>
              <a:stretch>
                <a:fillRect/>
              </a:stretch>
            </a:blipFill>
          </p:spPr>
        </p:sp>
        <p:sp>
          <p:nvSpPr>
            <p:cNvPr id="23" name="Freeform 23"/>
            <p:cNvSpPr/>
            <p:nvPr/>
          </p:nvSpPr>
          <p:spPr>
            <a:xfrm>
              <a:off x="0" y="0"/>
              <a:ext cx="1349995" cy="158595"/>
            </a:xfrm>
            <a:custGeom>
              <a:avLst/>
              <a:gdLst/>
              <a:ahLst/>
              <a:cxnLst/>
              <a:rect l="l" t="t" r="r" b="b"/>
              <a:pathLst>
                <a:path w="1349995" h="158595">
                  <a:moveTo>
                    <a:pt x="0" y="0"/>
                  </a:moveTo>
                  <a:lnTo>
                    <a:pt x="1349995" y="0"/>
                  </a:lnTo>
                  <a:lnTo>
                    <a:pt x="1349995" y="158595"/>
                  </a:lnTo>
                  <a:lnTo>
                    <a:pt x="0" y="158595"/>
                  </a:lnTo>
                  <a:lnTo>
                    <a:pt x="0" y="0"/>
                  </a:lnTo>
                  <a:close/>
                </a:path>
              </a:pathLst>
            </a:custGeom>
            <a:blipFill>
              <a:blip r:embed="rId8"/>
              <a:stretch>
                <a:fillRect r="-67864" b="-48843"/>
              </a:stretch>
            </a:blipFill>
          </p:spPr>
        </p:sp>
      </p:grpSp>
      <p:sp>
        <p:nvSpPr>
          <p:cNvPr id="24" name="TextBox 24"/>
          <p:cNvSpPr txBox="1"/>
          <p:nvPr/>
        </p:nvSpPr>
        <p:spPr>
          <a:xfrm>
            <a:off x="1889604" y="837011"/>
            <a:ext cx="14508793" cy="1024255"/>
          </a:xfrm>
          <a:prstGeom prst="rect">
            <a:avLst/>
          </a:prstGeom>
        </p:spPr>
        <p:txBody>
          <a:bodyPr lIns="0" tIns="0" rIns="0" bIns="0" rtlCol="0" anchor="t">
            <a:spAutoFit/>
          </a:bodyPr>
          <a:lstStyle/>
          <a:p>
            <a:pPr>
              <a:lnSpc>
                <a:spcPts val="7910"/>
              </a:lnSpc>
            </a:pPr>
            <a:r>
              <a:rPr lang="en-US" sz="7000" spc="-210" dirty="0">
                <a:solidFill>
                  <a:srgbClr val="24307A"/>
                </a:solidFill>
                <a:latin typeface="Open Sans 1 Bold"/>
              </a:rPr>
              <a:t>Step 2: Add A Hire Form - Hire Date</a:t>
            </a:r>
          </a:p>
        </p:txBody>
      </p:sp>
      <p:sp>
        <p:nvSpPr>
          <p:cNvPr id="25" name="Freeform 25"/>
          <p:cNvSpPr/>
          <p:nvPr/>
        </p:nvSpPr>
        <p:spPr>
          <a:xfrm>
            <a:off x="8847406" y="5143500"/>
            <a:ext cx="1012496" cy="118946"/>
          </a:xfrm>
          <a:custGeom>
            <a:avLst/>
            <a:gdLst/>
            <a:ahLst/>
            <a:cxnLst/>
            <a:rect l="l" t="t" r="r" b="b"/>
            <a:pathLst>
              <a:path w="1012496" h="118946">
                <a:moveTo>
                  <a:pt x="0" y="0"/>
                </a:moveTo>
                <a:lnTo>
                  <a:pt x="1012496" y="0"/>
                </a:lnTo>
                <a:lnTo>
                  <a:pt x="1012496" y="118946"/>
                </a:lnTo>
                <a:lnTo>
                  <a:pt x="0" y="118946"/>
                </a:lnTo>
                <a:lnTo>
                  <a:pt x="0" y="0"/>
                </a:lnTo>
                <a:close/>
              </a:path>
            </a:pathLst>
          </a:custGeom>
          <a:blipFill>
            <a:blip r:embed="rId8"/>
            <a:stretch>
              <a:fillRect r="-67864" b="-48843"/>
            </a:stretch>
          </a:blipFill>
        </p:spPr>
      </p:sp>
      <p:sp>
        <p:nvSpPr>
          <p:cNvPr id="26" name="AutoShape 26"/>
          <p:cNvSpPr/>
          <p:nvPr/>
        </p:nvSpPr>
        <p:spPr>
          <a:xfrm flipH="1">
            <a:off x="8424241" y="8974521"/>
            <a:ext cx="719759" cy="0"/>
          </a:xfrm>
          <a:prstGeom prst="line">
            <a:avLst/>
          </a:prstGeom>
          <a:ln w="76200" cap="flat">
            <a:solidFill>
              <a:srgbClr val="E11E1E"/>
            </a:solidFill>
            <a:prstDash val="solid"/>
            <a:headEnd type="none" w="sm" len="sm"/>
            <a:tailEnd type="arrow" w="med" len="sm"/>
          </a:ln>
        </p:spPr>
      </p:sp>
      <p:sp>
        <p:nvSpPr>
          <p:cNvPr id="27" name="AutoShape 27"/>
          <p:cNvSpPr/>
          <p:nvPr/>
        </p:nvSpPr>
        <p:spPr>
          <a:xfrm flipH="1">
            <a:off x="7500525" y="8397867"/>
            <a:ext cx="719759" cy="0"/>
          </a:xfrm>
          <a:prstGeom prst="line">
            <a:avLst/>
          </a:prstGeom>
          <a:ln w="76200" cap="flat">
            <a:solidFill>
              <a:srgbClr val="E11E1E"/>
            </a:solidFill>
            <a:prstDash val="solid"/>
            <a:headEnd type="none" w="sm" len="sm"/>
            <a:tailEnd type="arrow" w="med" len="sm"/>
          </a:ln>
        </p:spPr>
      </p:sp>
      <p:sp>
        <p:nvSpPr>
          <p:cNvPr id="28" name="AutoShape 28"/>
          <p:cNvSpPr/>
          <p:nvPr/>
        </p:nvSpPr>
        <p:spPr>
          <a:xfrm flipH="1">
            <a:off x="7704481" y="6734779"/>
            <a:ext cx="719759" cy="0"/>
          </a:xfrm>
          <a:prstGeom prst="line">
            <a:avLst/>
          </a:prstGeom>
          <a:ln w="76200" cap="flat">
            <a:solidFill>
              <a:srgbClr val="E11E1E"/>
            </a:solidFill>
            <a:prstDash val="solid"/>
            <a:headEnd type="none" w="sm" len="sm"/>
            <a:tailEnd type="arrow" w="med" len="sm"/>
          </a:ln>
        </p:spPr>
      </p:sp>
      <p:sp>
        <p:nvSpPr>
          <p:cNvPr id="29" name="AutoShape 29"/>
          <p:cNvSpPr/>
          <p:nvPr/>
        </p:nvSpPr>
        <p:spPr>
          <a:xfrm flipH="1">
            <a:off x="10110413" y="5862774"/>
            <a:ext cx="719759" cy="0"/>
          </a:xfrm>
          <a:prstGeom prst="line">
            <a:avLst/>
          </a:prstGeom>
          <a:ln w="76200" cap="flat">
            <a:solidFill>
              <a:srgbClr val="E11E1E"/>
            </a:solidFill>
            <a:prstDash val="solid"/>
            <a:headEnd type="none" w="sm" len="sm"/>
            <a:tailEnd type="arrow" w="med" len="sm"/>
          </a:ln>
        </p:spPr>
      </p:sp>
      <p:sp>
        <p:nvSpPr>
          <p:cNvPr id="30" name="Freeform 30"/>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9">
              <a:alphaModFix amt="25000"/>
              <a:extLst>
                <a:ext uri="{96DAC541-7B7A-43D3-8B79-37D633B846F1}">
                  <asvg:svgBlip xmlns:asvg="http://schemas.microsoft.com/office/drawing/2016/SVG/main" r:embed="rId10"/>
                </a:ext>
              </a:extLst>
            </a:blip>
            <a:stretch>
              <a:fillRect/>
            </a:stretch>
          </a:blipFill>
        </p:spPr>
      </p:sp>
      <p:pic>
        <p:nvPicPr>
          <p:cNvPr id="31" name="Picture 30" descr="A black and white sign&#10;&#10;Description automatically generated with low confidence">
            <a:extLst>
              <a:ext uri="{FF2B5EF4-FFF2-40B4-BE49-F238E27FC236}">
                <a16:creationId xmlns:a16="http://schemas.microsoft.com/office/drawing/2014/main" id="{8BF5EB78-B4E6-E6A1-F9A7-BB5FDD0760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pSp>
        <p:nvGrpSpPr>
          <p:cNvPr id="2" name="Group 2"/>
          <p:cNvGrpSpPr/>
          <p:nvPr/>
        </p:nvGrpSpPr>
        <p:grpSpPr>
          <a:xfrm>
            <a:off x="0" y="-313295"/>
            <a:ext cx="18646162" cy="3162363"/>
            <a:chOff x="0" y="0"/>
            <a:chExt cx="4910923" cy="832886"/>
          </a:xfrm>
        </p:grpSpPr>
        <p:sp>
          <p:nvSpPr>
            <p:cNvPr id="3" name="Freeform 3"/>
            <p:cNvSpPr/>
            <p:nvPr/>
          </p:nvSpPr>
          <p:spPr>
            <a:xfrm>
              <a:off x="0" y="0"/>
              <a:ext cx="4910923" cy="832886"/>
            </a:xfrm>
            <a:custGeom>
              <a:avLst/>
              <a:gdLst/>
              <a:ahLst/>
              <a:cxnLst/>
              <a:rect l="l" t="t" r="r" b="b"/>
              <a:pathLst>
                <a:path w="4910923" h="832886">
                  <a:moveTo>
                    <a:pt x="0" y="0"/>
                  </a:moveTo>
                  <a:lnTo>
                    <a:pt x="4910923" y="0"/>
                  </a:lnTo>
                  <a:lnTo>
                    <a:pt x="4910923" y="832886"/>
                  </a:lnTo>
                  <a:lnTo>
                    <a:pt x="0" y="832886"/>
                  </a:lnTo>
                  <a:close/>
                </a:path>
              </a:pathLst>
            </a:custGeom>
            <a:solidFill>
              <a:srgbClr val="FFFFFF"/>
            </a:solidFill>
          </p:spPr>
        </p:sp>
        <p:sp>
          <p:nvSpPr>
            <p:cNvPr id="4" name="TextBox 4"/>
            <p:cNvSpPr txBox="1"/>
            <p:nvPr/>
          </p:nvSpPr>
          <p:spPr>
            <a:xfrm>
              <a:off x="0" y="9525"/>
              <a:ext cx="4910923" cy="823361"/>
            </a:xfrm>
            <a:prstGeom prst="rect">
              <a:avLst/>
            </a:prstGeom>
          </p:spPr>
          <p:txBody>
            <a:bodyPr lIns="50800" tIns="50800" rIns="50800" bIns="50800" rtlCol="0" anchor="ctr"/>
            <a:lstStyle/>
            <a:p>
              <a:pPr algn="ctr">
                <a:lnSpc>
                  <a:spcPts val="1855"/>
                </a:lnSpc>
              </a:pPr>
              <a:endParaRPr/>
            </a:p>
          </p:txBody>
        </p:sp>
      </p:grpSp>
      <p:sp>
        <p:nvSpPr>
          <p:cNvPr id="5" name="TextBox 5"/>
          <p:cNvSpPr txBox="1"/>
          <p:nvPr/>
        </p:nvSpPr>
        <p:spPr>
          <a:xfrm>
            <a:off x="1702769" y="559432"/>
            <a:ext cx="16123037" cy="2024380"/>
          </a:xfrm>
          <a:prstGeom prst="rect">
            <a:avLst/>
          </a:prstGeom>
        </p:spPr>
        <p:txBody>
          <a:bodyPr lIns="0" tIns="0" rIns="0" bIns="0" rtlCol="0" anchor="t">
            <a:spAutoFit/>
          </a:bodyPr>
          <a:lstStyle/>
          <a:p>
            <a:pPr>
              <a:lnSpc>
                <a:spcPts val="7910"/>
              </a:lnSpc>
            </a:pPr>
            <a:r>
              <a:rPr lang="en-US" sz="7000" spc="-210" dirty="0">
                <a:solidFill>
                  <a:srgbClr val="24307A"/>
                </a:solidFill>
                <a:latin typeface="Open Sans 1 Bold"/>
              </a:rPr>
              <a:t>Effective Dates for Newly Hired Employees: </a:t>
            </a:r>
            <a:r>
              <a:rPr lang="en-US" sz="7000" u="sng" spc="-210" dirty="0">
                <a:solidFill>
                  <a:srgbClr val="24307A"/>
                </a:solidFill>
                <a:latin typeface="Open Sans 1 Bold"/>
              </a:rPr>
              <a:t>Local Education</a:t>
            </a:r>
          </a:p>
        </p:txBody>
      </p:sp>
      <p:sp>
        <p:nvSpPr>
          <p:cNvPr id="6" name="Freeform 6"/>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7" name="Freeform 7"/>
          <p:cNvSpPr/>
          <p:nvPr/>
        </p:nvSpPr>
        <p:spPr>
          <a:xfrm>
            <a:off x="5500729" y="5757064"/>
            <a:ext cx="8526938" cy="4529936"/>
          </a:xfrm>
          <a:custGeom>
            <a:avLst/>
            <a:gdLst/>
            <a:ahLst/>
            <a:cxnLst/>
            <a:rect l="l" t="t" r="r" b="b"/>
            <a:pathLst>
              <a:path w="8526938" h="4529936">
                <a:moveTo>
                  <a:pt x="0" y="0"/>
                </a:moveTo>
                <a:lnTo>
                  <a:pt x="8526938" y="0"/>
                </a:lnTo>
                <a:lnTo>
                  <a:pt x="8526938" y="4529936"/>
                </a:lnTo>
                <a:lnTo>
                  <a:pt x="0" y="45299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074843" y="2886129"/>
            <a:ext cx="11598364" cy="4238625"/>
          </a:xfrm>
          <a:prstGeom prst="rect">
            <a:avLst/>
          </a:prstGeom>
        </p:spPr>
        <p:txBody>
          <a:bodyPr lIns="0" tIns="0" rIns="0" bIns="0" rtlCol="0" anchor="t">
            <a:spAutoFit/>
          </a:bodyPr>
          <a:lstStyle/>
          <a:p>
            <a:pPr algn="just">
              <a:lnSpc>
                <a:spcPts val="4199"/>
              </a:lnSpc>
            </a:pPr>
            <a:r>
              <a:rPr lang="en-US" sz="2999" dirty="0">
                <a:solidFill>
                  <a:srgbClr val="FFFFFF"/>
                </a:solidFill>
                <a:latin typeface="Open Sans 1"/>
              </a:rPr>
              <a:t>Below are examples of effective dates with a variety of hire dates. </a:t>
            </a:r>
          </a:p>
          <a:p>
            <a:pPr algn="just">
              <a:lnSpc>
                <a:spcPts val="4199"/>
              </a:lnSpc>
            </a:pPr>
            <a:endParaRPr lang="en-US" sz="2999" dirty="0">
              <a:solidFill>
                <a:srgbClr val="FFFFFF"/>
              </a:solidFill>
              <a:latin typeface="Open Sans 1"/>
            </a:endParaRPr>
          </a:p>
          <a:p>
            <a:pPr algn="just">
              <a:lnSpc>
                <a:spcPts val="4199"/>
              </a:lnSpc>
            </a:pPr>
            <a:r>
              <a:rPr lang="en-US" sz="2999" dirty="0">
                <a:solidFill>
                  <a:srgbClr val="FFFFFF"/>
                </a:solidFill>
                <a:latin typeface="Open Sans 1"/>
              </a:rPr>
              <a:t>Agency can pick </a:t>
            </a:r>
            <a:r>
              <a:rPr lang="en-US" sz="2999" u="sng" dirty="0">
                <a:solidFill>
                  <a:srgbClr val="FFFFFF"/>
                </a:solidFill>
                <a:latin typeface="Open Sans 1"/>
              </a:rPr>
              <a:t>only one</a:t>
            </a:r>
            <a:r>
              <a:rPr lang="en-US" sz="2999" dirty="0">
                <a:solidFill>
                  <a:srgbClr val="FFFFFF"/>
                </a:solidFill>
                <a:latin typeface="Open Sans 1"/>
              </a:rPr>
              <a:t> option for effective dates: </a:t>
            </a:r>
          </a:p>
          <a:p>
            <a:pPr marL="647700" lvl="1" indent="-323850" algn="just">
              <a:lnSpc>
                <a:spcPts val="4199"/>
              </a:lnSpc>
              <a:buFont typeface="Arial"/>
              <a:buChar char="•"/>
            </a:pPr>
            <a:r>
              <a:rPr lang="en-US" sz="2999" dirty="0">
                <a:solidFill>
                  <a:srgbClr val="FFFFFF"/>
                </a:solidFill>
                <a:latin typeface="Open Sans 1"/>
              </a:rPr>
              <a:t>The first day of the month after the hire date  </a:t>
            </a:r>
          </a:p>
          <a:p>
            <a:pPr algn="just">
              <a:lnSpc>
                <a:spcPts val="4199"/>
              </a:lnSpc>
            </a:pPr>
            <a:r>
              <a:rPr lang="en-US" sz="2999" dirty="0">
                <a:solidFill>
                  <a:srgbClr val="FFFFFF"/>
                </a:solidFill>
                <a:latin typeface="Open Sans 1"/>
              </a:rPr>
              <a:t>       </a:t>
            </a:r>
            <a:r>
              <a:rPr lang="en-US" sz="2999" dirty="0">
                <a:solidFill>
                  <a:srgbClr val="24307A"/>
                </a:solidFill>
                <a:latin typeface="Open Sans 1"/>
              </a:rPr>
              <a:t>or</a:t>
            </a:r>
          </a:p>
          <a:p>
            <a:pPr marL="647700" lvl="1" indent="-323850" algn="just">
              <a:lnSpc>
                <a:spcPts val="4199"/>
              </a:lnSpc>
              <a:buFont typeface="Arial"/>
              <a:buChar char="•"/>
            </a:pPr>
            <a:r>
              <a:rPr lang="en-US" sz="2999" dirty="0">
                <a:solidFill>
                  <a:srgbClr val="FFFFFF"/>
                </a:solidFill>
                <a:latin typeface="Open Sans 1"/>
              </a:rPr>
              <a:t>The first day of the subsequent month.</a:t>
            </a:r>
          </a:p>
          <a:p>
            <a:pPr>
              <a:lnSpc>
                <a:spcPts val="4199"/>
              </a:lnSpc>
            </a:pPr>
            <a:endParaRPr lang="en-US" sz="2999" dirty="0">
              <a:solidFill>
                <a:srgbClr val="FFFFFF"/>
              </a:solidFill>
              <a:latin typeface="Open Sans 1"/>
            </a:endParaRPr>
          </a:p>
          <a:p>
            <a:pPr>
              <a:lnSpc>
                <a:spcPts val="4199"/>
              </a:lnSpc>
            </a:pPr>
            <a:endParaRPr lang="en-US" sz="2999" dirty="0">
              <a:solidFill>
                <a:srgbClr val="FFFFFF"/>
              </a:solidFill>
              <a:latin typeface="Open Sans 1"/>
            </a:endParaRPr>
          </a:p>
        </p:txBody>
      </p:sp>
      <p:sp>
        <p:nvSpPr>
          <p:cNvPr id="13" name="Freeform 13"/>
          <p:cNvSpPr/>
          <p:nvPr/>
        </p:nvSpPr>
        <p:spPr>
          <a:xfrm>
            <a:off x="5128881" y="5864329"/>
            <a:ext cx="8325028" cy="4422671"/>
          </a:xfrm>
          <a:custGeom>
            <a:avLst/>
            <a:gdLst/>
            <a:ahLst/>
            <a:cxnLst/>
            <a:rect l="l" t="t" r="r" b="b"/>
            <a:pathLst>
              <a:path w="8325028" h="4422671">
                <a:moveTo>
                  <a:pt x="0" y="0"/>
                </a:moveTo>
                <a:lnTo>
                  <a:pt x="8325028" y="0"/>
                </a:lnTo>
                <a:lnTo>
                  <a:pt x="8325028" y="4422671"/>
                </a:lnTo>
                <a:lnTo>
                  <a:pt x="0" y="4422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2927064" y="6569809"/>
            <a:ext cx="12091714" cy="2918443"/>
            <a:chOff x="0" y="0"/>
            <a:chExt cx="6207091" cy="1498137"/>
          </a:xfrm>
        </p:grpSpPr>
        <p:sp>
          <p:nvSpPr>
            <p:cNvPr id="15" name="Freeform 15"/>
            <p:cNvSpPr/>
            <p:nvPr/>
          </p:nvSpPr>
          <p:spPr>
            <a:xfrm>
              <a:off x="0" y="0"/>
              <a:ext cx="6207091" cy="1498137"/>
            </a:xfrm>
            <a:custGeom>
              <a:avLst/>
              <a:gdLst/>
              <a:ahLst/>
              <a:cxnLst/>
              <a:rect l="l" t="t" r="r" b="b"/>
              <a:pathLst>
                <a:path w="6207091" h="1498137">
                  <a:moveTo>
                    <a:pt x="0" y="0"/>
                  </a:moveTo>
                  <a:lnTo>
                    <a:pt x="6207091" y="0"/>
                  </a:lnTo>
                  <a:lnTo>
                    <a:pt x="6207091" y="1498137"/>
                  </a:lnTo>
                  <a:lnTo>
                    <a:pt x="0" y="1498137"/>
                  </a:lnTo>
                  <a:close/>
                </a:path>
              </a:pathLst>
            </a:custGeom>
            <a:solidFill>
              <a:srgbClr val="000000">
                <a:alpha val="4706"/>
              </a:srgbClr>
            </a:solidFill>
          </p:spPr>
        </p:sp>
        <p:sp>
          <p:nvSpPr>
            <p:cNvPr id="16" name="TextBox 16"/>
            <p:cNvSpPr txBox="1"/>
            <p:nvPr/>
          </p:nvSpPr>
          <p:spPr>
            <a:xfrm>
              <a:off x="0" y="9525"/>
              <a:ext cx="6207091" cy="1488612"/>
            </a:xfrm>
            <a:prstGeom prst="rect">
              <a:avLst/>
            </a:prstGeom>
          </p:spPr>
          <p:txBody>
            <a:bodyPr lIns="26064" tIns="26064" rIns="26064" bIns="26064" rtlCol="0" anchor="ctr"/>
            <a:lstStyle/>
            <a:p>
              <a:pPr algn="ctr">
                <a:lnSpc>
                  <a:spcPts val="2724"/>
                </a:lnSpc>
              </a:pPr>
              <a:endParaRPr/>
            </a:p>
          </p:txBody>
        </p:sp>
      </p:grpSp>
      <p:grpSp>
        <p:nvGrpSpPr>
          <p:cNvPr id="17" name="Group 17"/>
          <p:cNvGrpSpPr/>
          <p:nvPr/>
        </p:nvGrpSpPr>
        <p:grpSpPr>
          <a:xfrm>
            <a:off x="3074843" y="7315253"/>
            <a:ext cx="11821450" cy="2247087"/>
            <a:chOff x="0" y="0"/>
            <a:chExt cx="6068355" cy="1153507"/>
          </a:xfrm>
        </p:grpSpPr>
        <p:sp>
          <p:nvSpPr>
            <p:cNvPr id="18" name="Freeform 18"/>
            <p:cNvSpPr/>
            <p:nvPr/>
          </p:nvSpPr>
          <p:spPr>
            <a:xfrm>
              <a:off x="0" y="0"/>
              <a:ext cx="6068355" cy="1153507"/>
            </a:xfrm>
            <a:custGeom>
              <a:avLst/>
              <a:gdLst/>
              <a:ahLst/>
              <a:cxnLst/>
              <a:rect l="l" t="t" r="r" b="b"/>
              <a:pathLst>
                <a:path w="6068355" h="1153507">
                  <a:moveTo>
                    <a:pt x="0" y="0"/>
                  </a:moveTo>
                  <a:lnTo>
                    <a:pt x="6068355" y="0"/>
                  </a:lnTo>
                  <a:lnTo>
                    <a:pt x="6068355" y="1153507"/>
                  </a:lnTo>
                  <a:lnTo>
                    <a:pt x="0" y="1153507"/>
                  </a:lnTo>
                  <a:close/>
                </a:path>
              </a:pathLst>
            </a:custGeom>
            <a:solidFill>
              <a:srgbClr val="FFFFFF"/>
            </a:solidFill>
          </p:spPr>
        </p:sp>
        <p:sp>
          <p:nvSpPr>
            <p:cNvPr id="19" name="TextBox 19"/>
            <p:cNvSpPr txBox="1"/>
            <p:nvPr/>
          </p:nvSpPr>
          <p:spPr>
            <a:xfrm>
              <a:off x="0" y="9525"/>
              <a:ext cx="6068355" cy="1143982"/>
            </a:xfrm>
            <a:prstGeom prst="rect">
              <a:avLst/>
            </a:prstGeom>
          </p:spPr>
          <p:txBody>
            <a:bodyPr lIns="26064" tIns="26064" rIns="26064" bIns="26064" rtlCol="0" anchor="ctr"/>
            <a:lstStyle/>
            <a:p>
              <a:pPr algn="ctr">
                <a:lnSpc>
                  <a:spcPts val="1855"/>
                </a:lnSpc>
              </a:pPr>
              <a:endParaRPr/>
            </a:p>
          </p:txBody>
        </p:sp>
      </p:grpSp>
      <p:grpSp>
        <p:nvGrpSpPr>
          <p:cNvPr id="20" name="Group 20"/>
          <p:cNvGrpSpPr/>
          <p:nvPr/>
        </p:nvGrpSpPr>
        <p:grpSpPr>
          <a:xfrm>
            <a:off x="3074843" y="6569809"/>
            <a:ext cx="11821450" cy="735508"/>
            <a:chOff x="0" y="0"/>
            <a:chExt cx="6068355" cy="377562"/>
          </a:xfrm>
        </p:grpSpPr>
        <p:sp>
          <p:nvSpPr>
            <p:cNvPr id="21" name="Freeform 21"/>
            <p:cNvSpPr/>
            <p:nvPr/>
          </p:nvSpPr>
          <p:spPr>
            <a:xfrm>
              <a:off x="0" y="0"/>
              <a:ext cx="6068355" cy="377562"/>
            </a:xfrm>
            <a:custGeom>
              <a:avLst/>
              <a:gdLst/>
              <a:ahLst/>
              <a:cxnLst/>
              <a:rect l="l" t="t" r="r" b="b"/>
              <a:pathLst>
                <a:path w="6068355" h="377562">
                  <a:moveTo>
                    <a:pt x="0" y="0"/>
                  </a:moveTo>
                  <a:lnTo>
                    <a:pt x="6068355" y="0"/>
                  </a:lnTo>
                  <a:lnTo>
                    <a:pt x="6068355" y="377562"/>
                  </a:lnTo>
                  <a:lnTo>
                    <a:pt x="0" y="377562"/>
                  </a:lnTo>
                  <a:close/>
                </a:path>
              </a:pathLst>
            </a:custGeom>
            <a:solidFill>
              <a:srgbClr val="24307A"/>
            </a:solidFill>
          </p:spPr>
        </p:sp>
        <p:sp>
          <p:nvSpPr>
            <p:cNvPr id="22" name="TextBox 22"/>
            <p:cNvSpPr txBox="1"/>
            <p:nvPr/>
          </p:nvSpPr>
          <p:spPr>
            <a:xfrm>
              <a:off x="0" y="9525"/>
              <a:ext cx="6068355" cy="368037"/>
            </a:xfrm>
            <a:prstGeom prst="rect">
              <a:avLst/>
            </a:prstGeom>
          </p:spPr>
          <p:txBody>
            <a:bodyPr lIns="26064" tIns="26064" rIns="26064" bIns="26064" rtlCol="0" anchor="ctr"/>
            <a:lstStyle/>
            <a:p>
              <a:pPr algn="ctr">
                <a:lnSpc>
                  <a:spcPts val="1855"/>
                </a:lnSpc>
              </a:pPr>
              <a:endParaRPr/>
            </a:p>
          </p:txBody>
        </p:sp>
      </p:grpSp>
      <p:sp>
        <p:nvSpPr>
          <p:cNvPr id="23" name="AutoShape 23"/>
          <p:cNvSpPr/>
          <p:nvPr/>
        </p:nvSpPr>
        <p:spPr>
          <a:xfrm>
            <a:off x="6093845" y="6524958"/>
            <a:ext cx="0" cy="3037382"/>
          </a:xfrm>
          <a:prstGeom prst="line">
            <a:avLst/>
          </a:prstGeom>
          <a:ln w="19050" cap="flat">
            <a:solidFill>
              <a:srgbClr val="8F9295"/>
            </a:solidFill>
            <a:prstDash val="solid"/>
            <a:headEnd type="none" w="sm" len="sm"/>
            <a:tailEnd type="none" w="sm" len="sm"/>
          </a:ln>
        </p:spPr>
      </p:sp>
      <p:sp>
        <p:nvSpPr>
          <p:cNvPr id="24" name="AutoShape 24"/>
          <p:cNvSpPr/>
          <p:nvPr/>
        </p:nvSpPr>
        <p:spPr>
          <a:xfrm>
            <a:off x="10386326" y="6569809"/>
            <a:ext cx="0" cy="2992531"/>
          </a:xfrm>
          <a:prstGeom prst="line">
            <a:avLst/>
          </a:prstGeom>
          <a:ln w="19050" cap="flat">
            <a:solidFill>
              <a:srgbClr val="8F9295"/>
            </a:solidFill>
            <a:prstDash val="solid"/>
            <a:headEnd type="none" w="sm" len="sm"/>
            <a:tailEnd type="none" w="sm" len="sm"/>
          </a:ln>
        </p:spPr>
      </p:sp>
      <p:sp>
        <p:nvSpPr>
          <p:cNvPr id="25" name="AutoShape 25"/>
          <p:cNvSpPr/>
          <p:nvPr/>
        </p:nvSpPr>
        <p:spPr>
          <a:xfrm>
            <a:off x="3074843" y="7315253"/>
            <a:ext cx="11821450" cy="0"/>
          </a:xfrm>
          <a:prstGeom prst="line">
            <a:avLst/>
          </a:prstGeom>
          <a:ln w="47625" cap="flat">
            <a:solidFill>
              <a:srgbClr val="8F9295"/>
            </a:solidFill>
            <a:prstDash val="solid"/>
            <a:headEnd type="none" w="sm" len="sm"/>
            <a:tailEnd type="none" w="sm" len="sm"/>
          </a:ln>
        </p:spPr>
      </p:sp>
      <p:sp>
        <p:nvSpPr>
          <p:cNvPr id="26" name="TextBox 26"/>
          <p:cNvSpPr txBox="1"/>
          <p:nvPr/>
        </p:nvSpPr>
        <p:spPr>
          <a:xfrm>
            <a:off x="3902255" y="6701705"/>
            <a:ext cx="1467671" cy="389255"/>
          </a:xfrm>
          <a:prstGeom prst="rect">
            <a:avLst/>
          </a:prstGeom>
        </p:spPr>
        <p:txBody>
          <a:bodyPr lIns="0" tIns="0" rIns="0" bIns="0" rtlCol="0" anchor="t">
            <a:spAutoFit/>
          </a:bodyPr>
          <a:lstStyle/>
          <a:p>
            <a:pPr algn="ctr">
              <a:lnSpc>
                <a:spcPts val="3220"/>
              </a:lnSpc>
            </a:pPr>
            <a:r>
              <a:rPr lang="en-US" sz="2300">
                <a:solidFill>
                  <a:srgbClr val="FFFFFF"/>
                </a:solidFill>
                <a:latin typeface="Open Sans 1 Bold"/>
              </a:rPr>
              <a:t>Hire Date</a:t>
            </a:r>
          </a:p>
        </p:txBody>
      </p:sp>
      <p:sp>
        <p:nvSpPr>
          <p:cNvPr id="27" name="TextBox 27"/>
          <p:cNvSpPr txBox="1"/>
          <p:nvPr/>
        </p:nvSpPr>
        <p:spPr>
          <a:xfrm>
            <a:off x="7121876" y="6719123"/>
            <a:ext cx="2236419" cy="389255"/>
          </a:xfrm>
          <a:prstGeom prst="rect">
            <a:avLst/>
          </a:prstGeom>
        </p:spPr>
        <p:txBody>
          <a:bodyPr lIns="0" tIns="0" rIns="0" bIns="0" rtlCol="0" anchor="t">
            <a:spAutoFit/>
          </a:bodyPr>
          <a:lstStyle/>
          <a:p>
            <a:pPr algn="ctr">
              <a:lnSpc>
                <a:spcPts val="3220"/>
              </a:lnSpc>
            </a:pPr>
            <a:r>
              <a:rPr lang="en-US" sz="2300">
                <a:solidFill>
                  <a:srgbClr val="FFFFFF"/>
                </a:solidFill>
                <a:latin typeface="Open Sans 1 Bold"/>
              </a:rPr>
              <a:t>Eligibility Date</a:t>
            </a:r>
          </a:p>
        </p:txBody>
      </p:sp>
      <p:sp>
        <p:nvSpPr>
          <p:cNvPr id="28" name="TextBox 28"/>
          <p:cNvSpPr txBox="1"/>
          <p:nvPr/>
        </p:nvSpPr>
        <p:spPr>
          <a:xfrm>
            <a:off x="11545820" y="6719123"/>
            <a:ext cx="2092540" cy="389255"/>
          </a:xfrm>
          <a:prstGeom prst="rect">
            <a:avLst/>
          </a:prstGeom>
        </p:spPr>
        <p:txBody>
          <a:bodyPr lIns="0" tIns="0" rIns="0" bIns="0" rtlCol="0" anchor="t">
            <a:spAutoFit/>
          </a:bodyPr>
          <a:lstStyle/>
          <a:p>
            <a:pPr algn="ctr">
              <a:lnSpc>
                <a:spcPts val="3220"/>
              </a:lnSpc>
            </a:pPr>
            <a:r>
              <a:rPr lang="en-US" sz="2300">
                <a:solidFill>
                  <a:srgbClr val="FFFFFF"/>
                </a:solidFill>
                <a:latin typeface="Open Sans 1 Bold"/>
              </a:rPr>
              <a:t>Effective Date</a:t>
            </a:r>
          </a:p>
        </p:txBody>
      </p:sp>
      <p:sp>
        <p:nvSpPr>
          <p:cNvPr id="29" name="AutoShape 29"/>
          <p:cNvSpPr/>
          <p:nvPr/>
        </p:nvSpPr>
        <p:spPr>
          <a:xfrm>
            <a:off x="3074843" y="8697773"/>
            <a:ext cx="11821450" cy="0"/>
          </a:xfrm>
          <a:prstGeom prst="line">
            <a:avLst/>
          </a:prstGeom>
          <a:ln w="19050" cap="flat">
            <a:solidFill>
              <a:srgbClr val="8F9295"/>
            </a:solidFill>
            <a:prstDash val="solid"/>
            <a:headEnd type="none" w="sm" len="sm"/>
            <a:tailEnd type="none" w="sm" len="sm"/>
          </a:ln>
        </p:spPr>
      </p:sp>
      <p:sp>
        <p:nvSpPr>
          <p:cNvPr id="30" name="AutoShape 30"/>
          <p:cNvSpPr/>
          <p:nvPr/>
        </p:nvSpPr>
        <p:spPr>
          <a:xfrm>
            <a:off x="3074843" y="7998557"/>
            <a:ext cx="11821450" cy="0"/>
          </a:xfrm>
          <a:prstGeom prst="line">
            <a:avLst/>
          </a:prstGeom>
          <a:ln w="19050" cap="flat">
            <a:solidFill>
              <a:srgbClr val="8F9295"/>
            </a:solidFill>
            <a:prstDash val="solid"/>
            <a:headEnd type="none" w="sm" len="sm"/>
            <a:tailEnd type="none" w="sm" len="sm"/>
          </a:ln>
        </p:spPr>
      </p:sp>
      <p:sp>
        <p:nvSpPr>
          <p:cNvPr id="31" name="TextBox 31"/>
          <p:cNvSpPr txBox="1"/>
          <p:nvPr/>
        </p:nvSpPr>
        <p:spPr>
          <a:xfrm>
            <a:off x="3375596" y="7449282"/>
            <a:ext cx="1419910" cy="349250"/>
          </a:xfrm>
          <a:prstGeom prst="rect">
            <a:avLst/>
          </a:prstGeom>
        </p:spPr>
        <p:txBody>
          <a:bodyPr lIns="0" tIns="0" rIns="0" bIns="0" rtlCol="0" anchor="t">
            <a:spAutoFit/>
          </a:bodyPr>
          <a:lstStyle/>
          <a:p>
            <a:pPr algn="ctr">
              <a:lnSpc>
                <a:spcPts val="2800"/>
              </a:lnSpc>
            </a:pPr>
            <a:r>
              <a:rPr lang="en-US" sz="2000" dirty="0">
                <a:solidFill>
                  <a:srgbClr val="000000"/>
                </a:solidFill>
                <a:latin typeface="Open Sans 1"/>
              </a:rPr>
              <a:t>04/06/2024</a:t>
            </a:r>
          </a:p>
        </p:txBody>
      </p:sp>
      <p:sp>
        <p:nvSpPr>
          <p:cNvPr id="32" name="TextBox 32"/>
          <p:cNvSpPr txBox="1"/>
          <p:nvPr/>
        </p:nvSpPr>
        <p:spPr>
          <a:xfrm>
            <a:off x="3315553" y="8189057"/>
            <a:ext cx="1479953"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1"/>
              </a:rPr>
              <a:t>08/01/2024</a:t>
            </a:r>
          </a:p>
        </p:txBody>
      </p:sp>
      <p:sp>
        <p:nvSpPr>
          <p:cNvPr id="33" name="TextBox 33"/>
          <p:cNvSpPr txBox="1"/>
          <p:nvPr/>
        </p:nvSpPr>
        <p:spPr>
          <a:xfrm>
            <a:off x="3291197" y="8888273"/>
            <a:ext cx="1528665"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1"/>
              </a:rPr>
              <a:t>10/15/2024</a:t>
            </a:r>
          </a:p>
        </p:txBody>
      </p:sp>
      <p:grpSp>
        <p:nvGrpSpPr>
          <p:cNvPr id="34" name="Group 34"/>
          <p:cNvGrpSpPr/>
          <p:nvPr/>
        </p:nvGrpSpPr>
        <p:grpSpPr>
          <a:xfrm>
            <a:off x="6392310" y="7496907"/>
            <a:ext cx="3612075" cy="1740615"/>
            <a:chOff x="0" y="0"/>
            <a:chExt cx="4816101" cy="2320820"/>
          </a:xfrm>
        </p:grpSpPr>
        <p:sp>
          <p:nvSpPr>
            <p:cNvPr id="35" name="TextBox 35"/>
            <p:cNvSpPr txBox="1"/>
            <p:nvPr/>
          </p:nvSpPr>
          <p:spPr>
            <a:xfrm>
              <a:off x="64701" y="-47625"/>
              <a:ext cx="4751399" cy="449792"/>
            </a:xfrm>
            <a:prstGeom prst="rect">
              <a:avLst/>
            </a:prstGeom>
          </p:spPr>
          <p:txBody>
            <a:bodyPr lIns="0" tIns="0" rIns="0" bIns="0" rtlCol="0" anchor="t">
              <a:spAutoFit/>
            </a:bodyPr>
            <a:lstStyle/>
            <a:p>
              <a:pPr>
                <a:lnSpc>
                  <a:spcPts val="2800"/>
                </a:lnSpc>
              </a:pPr>
              <a:r>
                <a:rPr lang="en-US" sz="2000">
                  <a:solidFill>
                    <a:srgbClr val="000000"/>
                  </a:solidFill>
                  <a:latin typeface="Open Sans 1"/>
                </a:rPr>
                <a:t>04/06/2024 or 04/31/2024</a:t>
              </a:r>
            </a:p>
          </p:txBody>
        </p:sp>
        <p:sp>
          <p:nvSpPr>
            <p:cNvPr id="36" name="TextBox 36"/>
            <p:cNvSpPr txBox="1"/>
            <p:nvPr/>
          </p:nvSpPr>
          <p:spPr>
            <a:xfrm>
              <a:off x="64701" y="900642"/>
              <a:ext cx="4751399" cy="449792"/>
            </a:xfrm>
            <a:prstGeom prst="rect">
              <a:avLst/>
            </a:prstGeom>
          </p:spPr>
          <p:txBody>
            <a:bodyPr lIns="0" tIns="0" rIns="0" bIns="0" rtlCol="0" anchor="t">
              <a:spAutoFit/>
            </a:bodyPr>
            <a:lstStyle/>
            <a:p>
              <a:pPr>
                <a:lnSpc>
                  <a:spcPts val="2800"/>
                </a:lnSpc>
              </a:pPr>
              <a:r>
                <a:rPr lang="en-US" sz="2000" dirty="0">
                  <a:solidFill>
                    <a:srgbClr val="000000"/>
                  </a:solidFill>
                  <a:latin typeface="Open Sans 1"/>
                </a:rPr>
                <a:t>08/01/2024 or 09/30/2024</a:t>
              </a:r>
            </a:p>
          </p:txBody>
        </p:sp>
        <p:sp>
          <p:nvSpPr>
            <p:cNvPr id="37" name="TextBox 37"/>
            <p:cNvSpPr txBox="1"/>
            <p:nvPr/>
          </p:nvSpPr>
          <p:spPr>
            <a:xfrm>
              <a:off x="0" y="1871029"/>
              <a:ext cx="4751399" cy="449792"/>
            </a:xfrm>
            <a:prstGeom prst="rect">
              <a:avLst/>
            </a:prstGeom>
          </p:spPr>
          <p:txBody>
            <a:bodyPr lIns="0" tIns="0" rIns="0" bIns="0" rtlCol="0" anchor="t">
              <a:spAutoFit/>
            </a:bodyPr>
            <a:lstStyle/>
            <a:p>
              <a:pPr>
                <a:lnSpc>
                  <a:spcPts val="2800"/>
                </a:lnSpc>
              </a:pPr>
              <a:r>
                <a:rPr lang="en-US" sz="2000">
                  <a:solidFill>
                    <a:srgbClr val="000000"/>
                  </a:solidFill>
                  <a:latin typeface="Open Sans 1"/>
                </a:rPr>
                <a:t>10/15/2024 or 11/30/2024</a:t>
              </a:r>
            </a:p>
          </p:txBody>
        </p:sp>
      </p:grpSp>
      <p:sp>
        <p:nvSpPr>
          <p:cNvPr id="38" name="TextBox 38"/>
          <p:cNvSpPr txBox="1"/>
          <p:nvPr/>
        </p:nvSpPr>
        <p:spPr>
          <a:xfrm>
            <a:off x="10730127" y="7449282"/>
            <a:ext cx="3563549" cy="349250"/>
          </a:xfrm>
          <a:prstGeom prst="rect">
            <a:avLst/>
          </a:prstGeom>
        </p:spPr>
        <p:txBody>
          <a:bodyPr lIns="0" tIns="0" rIns="0" bIns="0" rtlCol="0" anchor="t">
            <a:spAutoFit/>
          </a:bodyPr>
          <a:lstStyle/>
          <a:p>
            <a:pPr>
              <a:lnSpc>
                <a:spcPts val="2800"/>
              </a:lnSpc>
            </a:pPr>
            <a:r>
              <a:rPr lang="en-US" sz="2000">
                <a:solidFill>
                  <a:srgbClr val="000000"/>
                </a:solidFill>
                <a:latin typeface="Open Sans 1"/>
              </a:rPr>
              <a:t>05/01/2024 or 06/01/2024</a:t>
            </a:r>
          </a:p>
        </p:txBody>
      </p:sp>
      <p:sp>
        <p:nvSpPr>
          <p:cNvPr id="39" name="TextBox 39"/>
          <p:cNvSpPr txBox="1"/>
          <p:nvPr/>
        </p:nvSpPr>
        <p:spPr>
          <a:xfrm>
            <a:off x="10730127" y="8160482"/>
            <a:ext cx="3563549" cy="349250"/>
          </a:xfrm>
          <a:prstGeom prst="rect">
            <a:avLst/>
          </a:prstGeom>
        </p:spPr>
        <p:txBody>
          <a:bodyPr lIns="0" tIns="0" rIns="0" bIns="0" rtlCol="0" anchor="t">
            <a:spAutoFit/>
          </a:bodyPr>
          <a:lstStyle/>
          <a:p>
            <a:pPr>
              <a:lnSpc>
                <a:spcPts val="2800"/>
              </a:lnSpc>
            </a:pPr>
            <a:r>
              <a:rPr lang="en-US" sz="2000">
                <a:solidFill>
                  <a:srgbClr val="000000"/>
                </a:solidFill>
                <a:latin typeface="Open Sans 1"/>
              </a:rPr>
              <a:t>09/01/2024 or 10/01/2024</a:t>
            </a:r>
          </a:p>
        </p:txBody>
      </p:sp>
      <p:sp>
        <p:nvSpPr>
          <p:cNvPr id="40" name="TextBox 40"/>
          <p:cNvSpPr txBox="1"/>
          <p:nvPr/>
        </p:nvSpPr>
        <p:spPr>
          <a:xfrm>
            <a:off x="10681601" y="8888273"/>
            <a:ext cx="3563549" cy="349250"/>
          </a:xfrm>
          <a:prstGeom prst="rect">
            <a:avLst/>
          </a:prstGeom>
        </p:spPr>
        <p:txBody>
          <a:bodyPr lIns="0" tIns="0" rIns="0" bIns="0" rtlCol="0" anchor="t">
            <a:spAutoFit/>
          </a:bodyPr>
          <a:lstStyle/>
          <a:p>
            <a:pPr>
              <a:lnSpc>
                <a:spcPts val="2800"/>
              </a:lnSpc>
            </a:pPr>
            <a:r>
              <a:rPr lang="en-US" sz="2000">
                <a:solidFill>
                  <a:srgbClr val="000000"/>
                </a:solidFill>
                <a:latin typeface="Open Sans 1"/>
              </a:rPr>
              <a:t>11/01/2024 or 12/01/2024</a:t>
            </a:r>
          </a:p>
        </p:txBody>
      </p:sp>
      <p:pic>
        <p:nvPicPr>
          <p:cNvPr id="41" name="Picture 40" descr="A black and white sign&#10;&#10;Description automatically generated with low confidence">
            <a:extLst>
              <a:ext uri="{FF2B5EF4-FFF2-40B4-BE49-F238E27FC236}">
                <a16:creationId xmlns:a16="http://schemas.microsoft.com/office/drawing/2014/main" id="{ACAA9E56-FB1F-2925-34B4-157A48FA43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pSp>
        <p:nvGrpSpPr>
          <p:cNvPr id="2" name="Group 2"/>
          <p:cNvGrpSpPr/>
          <p:nvPr/>
        </p:nvGrpSpPr>
        <p:grpSpPr>
          <a:xfrm>
            <a:off x="0" y="-313295"/>
            <a:ext cx="18646162" cy="3625448"/>
            <a:chOff x="0" y="0"/>
            <a:chExt cx="4910923" cy="954851"/>
          </a:xfrm>
        </p:grpSpPr>
        <p:sp>
          <p:nvSpPr>
            <p:cNvPr id="3" name="Freeform 3"/>
            <p:cNvSpPr/>
            <p:nvPr/>
          </p:nvSpPr>
          <p:spPr>
            <a:xfrm>
              <a:off x="0" y="0"/>
              <a:ext cx="4910923" cy="954851"/>
            </a:xfrm>
            <a:custGeom>
              <a:avLst/>
              <a:gdLst/>
              <a:ahLst/>
              <a:cxnLst/>
              <a:rect l="l" t="t" r="r" b="b"/>
              <a:pathLst>
                <a:path w="4910923" h="954851">
                  <a:moveTo>
                    <a:pt x="0" y="0"/>
                  </a:moveTo>
                  <a:lnTo>
                    <a:pt x="4910923" y="0"/>
                  </a:lnTo>
                  <a:lnTo>
                    <a:pt x="4910923" y="954851"/>
                  </a:lnTo>
                  <a:lnTo>
                    <a:pt x="0" y="954851"/>
                  </a:lnTo>
                  <a:close/>
                </a:path>
              </a:pathLst>
            </a:custGeom>
            <a:solidFill>
              <a:srgbClr val="FFFFFF"/>
            </a:solidFill>
          </p:spPr>
        </p:sp>
        <p:sp>
          <p:nvSpPr>
            <p:cNvPr id="4" name="TextBox 4"/>
            <p:cNvSpPr txBox="1"/>
            <p:nvPr/>
          </p:nvSpPr>
          <p:spPr>
            <a:xfrm>
              <a:off x="0" y="9525"/>
              <a:ext cx="4910923" cy="945326"/>
            </a:xfrm>
            <a:prstGeom prst="rect">
              <a:avLst/>
            </a:prstGeom>
          </p:spPr>
          <p:txBody>
            <a:bodyPr lIns="50800" tIns="50800" rIns="50800" bIns="50800" rtlCol="0" anchor="ctr"/>
            <a:lstStyle/>
            <a:p>
              <a:pPr algn="ctr">
                <a:lnSpc>
                  <a:spcPts val="1855"/>
                </a:lnSpc>
              </a:pPr>
              <a:endParaRPr/>
            </a:p>
          </p:txBody>
        </p:sp>
      </p:grpSp>
      <p:sp>
        <p:nvSpPr>
          <p:cNvPr id="5" name="TextBox 5"/>
          <p:cNvSpPr txBox="1"/>
          <p:nvPr/>
        </p:nvSpPr>
        <p:spPr>
          <a:xfrm>
            <a:off x="1702769" y="757897"/>
            <a:ext cx="16123037" cy="2024380"/>
          </a:xfrm>
          <a:prstGeom prst="rect">
            <a:avLst/>
          </a:prstGeom>
        </p:spPr>
        <p:txBody>
          <a:bodyPr lIns="0" tIns="0" rIns="0" bIns="0" rtlCol="0" anchor="t">
            <a:spAutoFit/>
          </a:bodyPr>
          <a:lstStyle/>
          <a:p>
            <a:pPr>
              <a:lnSpc>
                <a:spcPts val="7910"/>
              </a:lnSpc>
            </a:pPr>
            <a:r>
              <a:rPr lang="en-US" sz="7000" spc="-210" dirty="0">
                <a:solidFill>
                  <a:srgbClr val="24307A"/>
                </a:solidFill>
                <a:latin typeface="Open Sans 1 Bold"/>
              </a:rPr>
              <a:t>Effective Dates for Newly Hired Employees: </a:t>
            </a:r>
            <a:r>
              <a:rPr lang="en-US" sz="7000" u="sng" spc="-210" dirty="0">
                <a:solidFill>
                  <a:srgbClr val="24307A"/>
                </a:solidFill>
                <a:latin typeface="Open Sans 1 Bold"/>
              </a:rPr>
              <a:t>Local Government</a:t>
            </a:r>
          </a:p>
        </p:txBody>
      </p:sp>
      <p:sp>
        <p:nvSpPr>
          <p:cNvPr id="6" name="Freeform 6"/>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702769" y="3452375"/>
            <a:ext cx="14699565" cy="6915150"/>
          </a:xfrm>
          <a:prstGeom prst="rect">
            <a:avLst/>
          </a:prstGeom>
        </p:spPr>
        <p:txBody>
          <a:bodyPr lIns="0" tIns="0" rIns="0" bIns="0" rtlCol="0" anchor="t">
            <a:spAutoFit/>
          </a:bodyPr>
          <a:lstStyle/>
          <a:p>
            <a:pPr algn="just">
              <a:lnSpc>
                <a:spcPts val="4200"/>
              </a:lnSpc>
            </a:pPr>
            <a:r>
              <a:rPr lang="en-US" sz="3000" dirty="0">
                <a:solidFill>
                  <a:srgbClr val="FFFFFF"/>
                </a:solidFill>
                <a:latin typeface="Open Sans 1"/>
              </a:rPr>
              <a:t>Below are examples of effective dates with a variety of hire dates based on whether they agency has a probationary period or not. </a:t>
            </a:r>
          </a:p>
          <a:p>
            <a:pPr algn="just">
              <a:lnSpc>
                <a:spcPts val="4200"/>
              </a:lnSpc>
            </a:pPr>
            <a:endParaRPr lang="en-US" sz="3000" dirty="0">
              <a:solidFill>
                <a:srgbClr val="FFFFFF"/>
              </a:solidFill>
              <a:latin typeface="Open Sans 1"/>
            </a:endParaRPr>
          </a:p>
          <a:p>
            <a:pPr algn="just">
              <a:lnSpc>
                <a:spcPts val="4200"/>
              </a:lnSpc>
            </a:pPr>
            <a:r>
              <a:rPr lang="en-US" sz="3000" dirty="0">
                <a:solidFill>
                  <a:srgbClr val="FFFFFF"/>
                </a:solidFill>
                <a:latin typeface="Open Sans 1"/>
              </a:rPr>
              <a:t>Agency can pick </a:t>
            </a:r>
            <a:r>
              <a:rPr lang="en-US" sz="3000" u="sng" dirty="0">
                <a:solidFill>
                  <a:srgbClr val="FFFFFF"/>
                </a:solidFill>
                <a:latin typeface="Open Sans 1"/>
              </a:rPr>
              <a:t>only one</a:t>
            </a:r>
            <a:r>
              <a:rPr lang="en-US" sz="3000" dirty="0">
                <a:solidFill>
                  <a:srgbClr val="FFFFFF"/>
                </a:solidFill>
                <a:latin typeface="Open Sans 1"/>
              </a:rPr>
              <a:t> option for effective dates</a:t>
            </a:r>
            <a:r>
              <a:rPr lang="en-US" sz="3000" dirty="0">
                <a:solidFill>
                  <a:srgbClr val="FFFFFF"/>
                </a:solidFill>
                <a:latin typeface="Open Sans 1 Medium"/>
              </a:rPr>
              <a:t>: </a:t>
            </a:r>
          </a:p>
          <a:p>
            <a:pPr marL="647700" lvl="1" indent="-323850" algn="just">
              <a:lnSpc>
                <a:spcPts val="4200"/>
              </a:lnSpc>
              <a:buFont typeface="Arial"/>
              <a:buChar char="•"/>
            </a:pPr>
            <a:r>
              <a:rPr lang="en-US" sz="3000" dirty="0">
                <a:solidFill>
                  <a:srgbClr val="FFFFFF"/>
                </a:solidFill>
                <a:latin typeface="Open Sans 1"/>
              </a:rPr>
              <a:t>Employees are eligible on the hire date when the agency does not have a probationary period </a:t>
            </a:r>
          </a:p>
          <a:p>
            <a:pPr algn="just">
              <a:lnSpc>
                <a:spcPts val="4200"/>
              </a:lnSpc>
            </a:pPr>
            <a:r>
              <a:rPr lang="en-US" sz="3000" dirty="0">
                <a:solidFill>
                  <a:srgbClr val="FFFFFF"/>
                </a:solidFill>
                <a:latin typeface="Open Sans 1"/>
              </a:rPr>
              <a:t>       </a:t>
            </a:r>
            <a:r>
              <a:rPr lang="en-US" sz="3000" dirty="0">
                <a:solidFill>
                  <a:srgbClr val="24307A"/>
                </a:solidFill>
                <a:latin typeface="Open Sans 1"/>
              </a:rPr>
              <a:t>or</a:t>
            </a:r>
          </a:p>
          <a:p>
            <a:pPr marL="647700" lvl="1" indent="-323850" algn="just">
              <a:lnSpc>
                <a:spcPts val="4200"/>
              </a:lnSpc>
              <a:buFont typeface="Arial"/>
              <a:buChar char="•"/>
            </a:pPr>
            <a:r>
              <a:rPr lang="en-US" sz="3000" dirty="0">
                <a:solidFill>
                  <a:srgbClr val="FFFFFF"/>
                </a:solidFill>
                <a:latin typeface="Open Sans 1"/>
              </a:rPr>
              <a:t>If the agency does have a probationary period, the employee is eligible on the last day of the probationary period.</a:t>
            </a:r>
          </a:p>
          <a:p>
            <a:pPr algn="just">
              <a:lnSpc>
                <a:spcPts val="4200"/>
              </a:lnSpc>
            </a:pPr>
            <a:endParaRPr lang="en-US" sz="3000" dirty="0">
              <a:solidFill>
                <a:srgbClr val="FFFFFF"/>
              </a:solidFill>
              <a:latin typeface="Open Sans 1"/>
            </a:endParaRPr>
          </a:p>
          <a:p>
            <a:pPr algn="just">
              <a:lnSpc>
                <a:spcPts val="4200"/>
              </a:lnSpc>
            </a:pPr>
            <a:r>
              <a:rPr lang="en-US" sz="3000" dirty="0">
                <a:solidFill>
                  <a:srgbClr val="FFFFFF"/>
                </a:solidFill>
                <a:latin typeface="Open Sans 1"/>
              </a:rPr>
              <a:t>                                                              </a:t>
            </a:r>
          </a:p>
          <a:p>
            <a:pPr>
              <a:lnSpc>
                <a:spcPts val="4200"/>
              </a:lnSpc>
            </a:pPr>
            <a:endParaRPr lang="en-US" sz="3000" dirty="0">
              <a:solidFill>
                <a:srgbClr val="FFFFFF"/>
              </a:solidFill>
              <a:latin typeface="Open Sans 1"/>
            </a:endParaRPr>
          </a:p>
          <a:p>
            <a:pPr>
              <a:lnSpc>
                <a:spcPts val="4200"/>
              </a:lnSpc>
            </a:pPr>
            <a:endParaRPr lang="en-US" sz="3000" dirty="0">
              <a:solidFill>
                <a:srgbClr val="FFFFFF"/>
              </a:solidFill>
              <a:latin typeface="Open Sans 1"/>
            </a:endParaRPr>
          </a:p>
        </p:txBody>
      </p:sp>
      <p:grpSp>
        <p:nvGrpSpPr>
          <p:cNvPr id="12" name="Group 12"/>
          <p:cNvGrpSpPr/>
          <p:nvPr/>
        </p:nvGrpSpPr>
        <p:grpSpPr>
          <a:xfrm>
            <a:off x="7147607" y="8655916"/>
            <a:ext cx="3992785" cy="1178209"/>
            <a:chOff x="0" y="0"/>
            <a:chExt cx="5323713" cy="1570946"/>
          </a:xfrm>
        </p:grpSpPr>
        <p:grpSp>
          <p:nvGrpSpPr>
            <p:cNvPr id="13" name="Group 13"/>
            <p:cNvGrpSpPr/>
            <p:nvPr/>
          </p:nvGrpSpPr>
          <p:grpSpPr>
            <a:xfrm>
              <a:off x="0" y="0"/>
              <a:ext cx="4895406" cy="1570946"/>
              <a:chOff x="0" y="0"/>
              <a:chExt cx="1266430" cy="406400"/>
            </a:xfrm>
          </p:grpSpPr>
          <p:sp>
            <p:nvSpPr>
              <p:cNvPr id="14" name="Freeform 14"/>
              <p:cNvSpPr/>
              <p:nvPr/>
            </p:nvSpPr>
            <p:spPr>
              <a:xfrm>
                <a:off x="0" y="0"/>
                <a:ext cx="1266430" cy="406400"/>
              </a:xfrm>
              <a:custGeom>
                <a:avLst/>
                <a:gdLst/>
                <a:ahLst/>
                <a:cxnLst/>
                <a:rect l="l" t="t" r="r" b="b"/>
                <a:pathLst>
                  <a:path w="1266430" h="406400">
                    <a:moveTo>
                      <a:pt x="1063230" y="0"/>
                    </a:moveTo>
                    <a:cubicBezTo>
                      <a:pt x="1175455" y="0"/>
                      <a:pt x="1266430" y="90976"/>
                      <a:pt x="1266430" y="203200"/>
                    </a:cubicBezTo>
                    <a:cubicBezTo>
                      <a:pt x="1266430" y="315424"/>
                      <a:pt x="1175455" y="406400"/>
                      <a:pt x="1063230"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5" name="TextBox 15"/>
              <p:cNvSpPr txBox="1"/>
              <p:nvPr/>
            </p:nvSpPr>
            <p:spPr>
              <a:xfrm>
                <a:off x="0" y="-38100"/>
                <a:ext cx="1266430" cy="444500"/>
              </a:xfrm>
              <a:prstGeom prst="rect">
                <a:avLst/>
              </a:prstGeom>
            </p:spPr>
            <p:txBody>
              <a:bodyPr lIns="89700" tIns="89700" rIns="89700" bIns="89700" rtlCol="0" anchor="ctr"/>
              <a:lstStyle/>
              <a:p>
                <a:pPr algn="ctr">
                  <a:lnSpc>
                    <a:spcPts val="2659"/>
                  </a:lnSpc>
                </a:pPr>
                <a:endParaRPr/>
              </a:p>
            </p:txBody>
          </p:sp>
        </p:grpSp>
        <p:sp>
          <p:nvSpPr>
            <p:cNvPr id="16" name="TextBox 16"/>
            <p:cNvSpPr txBox="1"/>
            <p:nvPr/>
          </p:nvSpPr>
          <p:spPr>
            <a:xfrm>
              <a:off x="736225" y="161664"/>
              <a:ext cx="4587488" cy="1152367"/>
            </a:xfrm>
            <a:prstGeom prst="rect">
              <a:avLst/>
            </a:prstGeom>
          </p:spPr>
          <p:txBody>
            <a:bodyPr lIns="0" tIns="0" rIns="0" bIns="0" rtlCol="0" anchor="t">
              <a:spAutoFit/>
            </a:bodyPr>
            <a:lstStyle/>
            <a:p>
              <a:pPr>
                <a:lnSpc>
                  <a:spcPts val="7283"/>
                </a:lnSpc>
                <a:spcBef>
                  <a:spcPct val="0"/>
                </a:spcBef>
              </a:pPr>
              <a:r>
                <a:rPr lang="en-US" sz="5202">
                  <a:solidFill>
                    <a:srgbClr val="FFFFFF"/>
                  </a:solidFill>
                  <a:latin typeface="Open Sans 1 Medium"/>
                </a:rPr>
                <a:t>It varies.</a:t>
              </a:r>
            </a:p>
          </p:txBody>
        </p:sp>
      </p:grpSp>
      <p:pic>
        <p:nvPicPr>
          <p:cNvPr id="17" name="Picture 16" descr="A black and white sign&#10;&#10;Description automatically generated with low confidence">
            <a:extLst>
              <a:ext uri="{FF2B5EF4-FFF2-40B4-BE49-F238E27FC236}">
                <a16:creationId xmlns:a16="http://schemas.microsoft.com/office/drawing/2014/main" id="{30FD82DD-E12A-1F14-A621-D05687747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grpSp>
        <p:nvGrpSpPr>
          <p:cNvPr id="2" name="Group 2"/>
          <p:cNvGrpSpPr/>
          <p:nvPr/>
        </p:nvGrpSpPr>
        <p:grpSpPr>
          <a:xfrm>
            <a:off x="0" y="-313295"/>
            <a:ext cx="18646162" cy="2648706"/>
            <a:chOff x="0" y="0"/>
            <a:chExt cx="4910923" cy="697602"/>
          </a:xfrm>
        </p:grpSpPr>
        <p:sp>
          <p:nvSpPr>
            <p:cNvPr id="3" name="Freeform 3"/>
            <p:cNvSpPr/>
            <p:nvPr/>
          </p:nvSpPr>
          <p:spPr>
            <a:xfrm>
              <a:off x="0" y="0"/>
              <a:ext cx="4910923" cy="697602"/>
            </a:xfrm>
            <a:custGeom>
              <a:avLst/>
              <a:gdLst/>
              <a:ahLst/>
              <a:cxnLst/>
              <a:rect l="l" t="t" r="r" b="b"/>
              <a:pathLst>
                <a:path w="4910923" h="697602">
                  <a:moveTo>
                    <a:pt x="0" y="0"/>
                  </a:moveTo>
                  <a:lnTo>
                    <a:pt x="4910923" y="0"/>
                  </a:lnTo>
                  <a:lnTo>
                    <a:pt x="4910923" y="697602"/>
                  </a:lnTo>
                  <a:lnTo>
                    <a:pt x="0" y="697602"/>
                  </a:lnTo>
                  <a:close/>
                </a:path>
              </a:pathLst>
            </a:custGeom>
            <a:solidFill>
              <a:srgbClr val="FFFFFF"/>
            </a:solidFill>
          </p:spPr>
        </p:sp>
        <p:sp>
          <p:nvSpPr>
            <p:cNvPr id="4" name="TextBox 4"/>
            <p:cNvSpPr txBox="1"/>
            <p:nvPr/>
          </p:nvSpPr>
          <p:spPr>
            <a:xfrm>
              <a:off x="0" y="9525"/>
              <a:ext cx="4910923" cy="688077"/>
            </a:xfrm>
            <a:prstGeom prst="rect">
              <a:avLst/>
            </a:prstGeom>
          </p:spPr>
          <p:txBody>
            <a:bodyPr lIns="50800" tIns="50800" rIns="50800" bIns="50800" rtlCol="0" anchor="ctr"/>
            <a:lstStyle/>
            <a:p>
              <a:pPr algn="ctr">
                <a:lnSpc>
                  <a:spcPts val="1855"/>
                </a:lnSpc>
              </a:pPr>
              <a:endParaRPr/>
            </a:p>
          </p:txBody>
        </p:sp>
      </p:grpSp>
      <p:sp>
        <p:nvSpPr>
          <p:cNvPr id="5" name="TextBox 5"/>
          <p:cNvSpPr txBox="1"/>
          <p:nvPr/>
        </p:nvSpPr>
        <p:spPr>
          <a:xfrm>
            <a:off x="390657" y="943706"/>
            <a:ext cx="17864848" cy="1024255"/>
          </a:xfrm>
          <a:prstGeom prst="rect">
            <a:avLst/>
          </a:prstGeom>
        </p:spPr>
        <p:txBody>
          <a:bodyPr lIns="0" tIns="0" rIns="0" bIns="0" rtlCol="0" anchor="t">
            <a:spAutoFit/>
          </a:bodyPr>
          <a:lstStyle/>
          <a:p>
            <a:pPr>
              <a:lnSpc>
                <a:spcPts val="7910"/>
              </a:lnSpc>
            </a:pPr>
            <a:r>
              <a:rPr lang="en-US" sz="7000" spc="-210" dirty="0">
                <a:solidFill>
                  <a:srgbClr val="24307A"/>
                </a:solidFill>
                <a:latin typeface="Open Sans 1 Bold"/>
              </a:rPr>
              <a:t>Effective Dates for Newly Hired Employees</a:t>
            </a:r>
          </a:p>
        </p:txBody>
      </p:sp>
      <p:sp>
        <p:nvSpPr>
          <p:cNvPr id="6" name="Freeform 6"/>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7" name="Freeform 7"/>
          <p:cNvSpPr/>
          <p:nvPr/>
        </p:nvSpPr>
        <p:spPr>
          <a:xfrm>
            <a:off x="1028700" y="1764130"/>
            <a:ext cx="16226029" cy="8620078"/>
          </a:xfrm>
          <a:custGeom>
            <a:avLst/>
            <a:gdLst/>
            <a:ahLst/>
            <a:cxnLst/>
            <a:rect l="l" t="t" r="r" b="b"/>
            <a:pathLst>
              <a:path w="16226029" h="8620078">
                <a:moveTo>
                  <a:pt x="0" y="0"/>
                </a:moveTo>
                <a:lnTo>
                  <a:pt x="16226029" y="0"/>
                </a:lnTo>
                <a:lnTo>
                  <a:pt x="16226029" y="8620078"/>
                </a:lnTo>
                <a:lnTo>
                  <a:pt x="0" y="8620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2901530" y="3139723"/>
            <a:ext cx="12871951" cy="5868894"/>
            <a:chOff x="0" y="0"/>
            <a:chExt cx="3390143" cy="1545717"/>
          </a:xfrm>
        </p:grpSpPr>
        <p:sp>
          <p:nvSpPr>
            <p:cNvPr id="15" name="Freeform 15"/>
            <p:cNvSpPr/>
            <p:nvPr/>
          </p:nvSpPr>
          <p:spPr>
            <a:xfrm>
              <a:off x="0" y="0"/>
              <a:ext cx="3390143" cy="1545717"/>
            </a:xfrm>
            <a:custGeom>
              <a:avLst/>
              <a:gdLst/>
              <a:ahLst/>
              <a:cxnLst/>
              <a:rect l="l" t="t" r="r" b="b"/>
              <a:pathLst>
                <a:path w="3390143" h="1545717">
                  <a:moveTo>
                    <a:pt x="0" y="0"/>
                  </a:moveTo>
                  <a:lnTo>
                    <a:pt x="3390143" y="0"/>
                  </a:lnTo>
                  <a:lnTo>
                    <a:pt x="3390143" y="1545717"/>
                  </a:lnTo>
                  <a:lnTo>
                    <a:pt x="0" y="1545717"/>
                  </a:lnTo>
                  <a:close/>
                </a:path>
              </a:pathLst>
            </a:custGeom>
            <a:solidFill>
              <a:srgbClr val="000000">
                <a:alpha val="4706"/>
              </a:srgbClr>
            </a:solidFill>
          </p:spPr>
        </p:sp>
        <p:sp>
          <p:nvSpPr>
            <p:cNvPr id="16" name="TextBox 16"/>
            <p:cNvSpPr txBox="1"/>
            <p:nvPr/>
          </p:nvSpPr>
          <p:spPr>
            <a:xfrm>
              <a:off x="0" y="9525"/>
              <a:ext cx="3390143" cy="1536192"/>
            </a:xfrm>
            <a:prstGeom prst="rect">
              <a:avLst/>
            </a:prstGeom>
          </p:spPr>
          <p:txBody>
            <a:bodyPr lIns="50800" tIns="50800" rIns="50800" bIns="50800" rtlCol="0" anchor="ctr"/>
            <a:lstStyle/>
            <a:p>
              <a:pPr algn="ctr">
                <a:lnSpc>
                  <a:spcPts val="2725"/>
                </a:lnSpc>
              </a:pPr>
              <a:endParaRPr/>
            </a:p>
          </p:txBody>
        </p:sp>
      </p:grpSp>
      <p:grpSp>
        <p:nvGrpSpPr>
          <p:cNvPr id="17" name="Group 17"/>
          <p:cNvGrpSpPr/>
          <p:nvPr/>
        </p:nvGrpSpPr>
        <p:grpSpPr>
          <a:xfrm>
            <a:off x="3142881" y="4801142"/>
            <a:ext cx="12360399" cy="4379721"/>
            <a:chOff x="0" y="0"/>
            <a:chExt cx="3255414" cy="1153507"/>
          </a:xfrm>
        </p:grpSpPr>
        <p:sp>
          <p:nvSpPr>
            <p:cNvPr id="18" name="Freeform 18"/>
            <p:cNvSpPr/>
            <p:nvPr/>
          </p:nvSpPr>
          <p:spPr>
            <a:xfrm>
              <a:off x="0" y="0"/>
              <a:ext cx="3255414" cy="1153507"/>
            </a:xfrm>
            <a:custGeom>
              <a:avLst/>
              <a:gdLst/>
              <a:ahLst/>
              <a:cxnLst/>
              <a:rect l="l" t="t" r="r" b="b"/>
              <a:pathLst>
                <a:path w="3255414" h="1153507">
                  <a:moveTo>
                    <a:pt x="0" y="0"/>
                  </a:moveTo>
                  <a:lnTo>
                    <a:pt x="3255414" y="0"/>
                  </a:lnTo>
                  <a:lnTo>
                    <a:pt x="3255414" y="1153507"/>
                  </a:lnTo>
                  <a:lnTo>
                    <a:pt x="0" y="1153507"/>
                  </a:lnTo>
                  <a:close/>
                </a:path>
              </a:pathLst>
            </a:custGeom>
            <a:solidFill>
              <a:srgbClr val="FFFFFF"/>
            </a:solidFill>
          </p:spPr>
        </p:sp>
        <p:sp>
          <p:nvSpPr>
            <p:cNvPr id="19" name="TextBox 19"/>
            <p:cNvSpPr txBox="1"/>
            <p:nvPr/>
          </p:nvSpPr>
          <p:spPr>
            <a:xfrm>
              <a:off x="0" y="9525"/>
              <a:ext cx="3255414" cy="1143982"/>
            </a:xfrm>
            <a:prstGeom prst="rect">
              <a:avLst/>
            </a:prstGeom>
          </p:spPr>
          <p:txBody>
            <a:bodyPr lIns="50800" tIns="50800" rIns="50800" bIns="50800" rtlCol="0" anchor="ctr"/>
            <a:lstStyle/>
            <a:p>
              <a:pPr algn="ctr">
                <a:lnSpc>
                  <a:spcPts val="1855"/>
                </a:lnSpc>
              </a:pPr>
              <a:endParaRPr/>
            </a:p>
          </p:txBody>
        </p:sp>
      </p:grpSp>
      <p:grpSp>
        <p:nvGrpSpPr>
          <p:cNvPr id="20" name="Group 20"/>
          <p:cNvGrpSpPr/>
          <p:nvPr/>
        </p:nvGrpSpPr>
        <p:grpSpPr>
          <a:xfrm>
            <a:off x="3142881" y="3348223"/>
            <a:ext cx="12360399" cy="1433554"/>
            <a:chOff x="0" y="0"/>
            <a:chExt cx="3255414" cy="377562"/>
          </a:xfrm>
        </p:grpSpPr>
        <p:sp>
          <p:nvSpPr>
            <p:cNvPr id="21" name="Freeform 21"/>
            <p:cNvSpPr/>
            <p:nvPr/>
          </p:nvSpPr>
          <p:spPr>
            <a:xfrm>
              <a:off x="0" y="0"/>
              <a:ext cx="3255414" cy="377562"/>
            </a:xfrm>
            <a:custGeom>
              <a:avLst/>
              <a:gdLst/>
              <a:ahLst/>
              <a:cxnLst/>
              <a:rect l="l" t="t" r="r" b="b"/>
              <a:pathLst>
                <a:path w="3255414" h="377562">
                  <a:moveTo>
                    <a:pt x="0" y="0"/>
                  </a:moveTo>
                  <a:lnTo>
                    <a:pt x="3255414" y="0"/>
                  </a:lnTo>
                  <a:lnTo>
                    <a:pt x="3255414" y="377562"/>
                  </a:lnTo>
                  <a:lnTo>
                    <a:pt x="0" y="377562"/>
                  </a:lnTo>
                  <a:close/>
                </a:path>
              </a:pathLst>
            </a:custGeom>
            <a:solidFill>
              <a:srgbClr val="24307A"/>
            </a:solidFill>
          </p:spPr>
        </p:sp>
        <p:sp>
          <p:nvSpPr>
            <p:cNvPr id="22" name="TextBox 22"/>
            <p:cNvSpPr txBox="1"/>
            <p:nvPr/>
          </p:nvSpPr>
          <p:spPr>
            <a:xfrm>
              <a:off x="0" y="9525"/>
              <a:ext cx="3255414" cy="368037"/>
            </a:xfrm>
            <a:prstGeom prst="rect">
              <a:avLst/>
            </a:prstGeom>
          </p:spPr>
          <p:txBody>
            <a:bodyPr lIns="50800" tIns="50800" rIns="50800" bIns="50800" rtlCol="0" anchor="ctr"/>
            <a:lstStyle/>
            <a:p>
              <a:pPr algn="ctr">
                <a:lnSpc>
                  <a:spcPts val="1855"/>
                </a:lnSpc>
              </a:pPr>
              <a:endParaRPr/>
            </a:p>
          </p:txBody>
        </p:sp>
      </p:grpSp>
      <p:sp>
        <p:nvSpPr>
          <p:cNvPr id="23" name="AutoShape 23"/>
          <p:cNvSpPr/>
          <p:nvPr/>
        </p:nvSpPr>
        <p:spPr>
          <a:xfrm flipH="1">
            <a:off x="7046069" y="3348223"/>
            <a:ext cx="0" cy="5426072"/>
          </a:xfrm>
          <a:prstGeom prst="line">
            <a:avLst/>
          </a:prstGeom>
          <a:ln w="38100" cap="flat">
            <a:solidFill>
              <a:srgbClr val="8F9295"/>
            </a:solidFill>
            <a:prstDash val="solid"/>
            <a:headEnd type="none" w="sm" len="sm"/>
            <a:tailEnd type="none" w="sm" len="sm"/>
          </a:ln>
        </p:spPr>
      </p:sp>
      <p:sp>
        <p:nvSpPr>
          <p:cNvPr id="24" name="AutoShape 24"/>
          <p:cNvSpPr/>
          <p:nvPr/>
        </p:nvSpPr>
        <p:spPr>
          <a:xfrm flipH="1">
            <a:off x="11442494" y="3348223"/>
            <a:ext cx="0" cy="5426072"/>
          </a:xfrm>
          <a:prstGeom prst="line">
            <a:avLst/>
          </a:prstGeom>
          <a:ln w="38100" cap="flat">
            <a:solidFill>
              <a:srgbClr val="8F9295"/>
            </a:solidFill>
            <a:prstDash val="solid"/>
            <a:headEnd type="none" w="sm" len="sm"/>
            <a:tailEnd type="none" w="sm" len="sm"/>
          </a:ln>
        </p:spPr>
      </p:sp>
      <p:sp>
        <p:nvSpPr>
          <p:cNvPr id="25" name="AutoShape 25"/>
          <p:cNvSpPr/>
          <p:nvPr/>
        </p:nvSpPr>
        <p:spPr>
          <a:xfrm>
            <a:off x="3142881" y="4801142"/>
            <a:ext cx="12360399" cy="0"/>
          </a:xfrm>
          <a:prstGeom prst="line">
            <a:avLst/>
          </a:prstGeom>
          <a:ln w="85725" cap="flat">
            <a:solidFill>
              <a:srgbClr val="8F9295"/>
            </a:solidFill>
            <a:prstDash val="solid"/>
            <a:headEnd type="none" w="sm" len="sm"/>
            <a:tailEnd type="none" w="sm" len="sm"/>
          </a:ln>
        </p:spPr>
      </p:sp>
      <p:sp>
        <p:nvSpPr>
          <p:cNvPr id="26" name="TextBox 26"/>
          <p:cNvSpPr txBox="1"/>
          <p:nvPr/>
        </p:nvSpPr>
        <p:spPr>
          <a:xfrm>
            <a:off x="3857247" y="3389049"/>
            <a:ext cx="2390775" cy="679450"/>
          </a:xfrm>
          <a:prstGeom prst="rect">
            <a:avLst/>
          </a:prstGeom>
        </p:spPr>
        <p:txBody>
          <a:bodyPr lIns="0" tIns="0" rIns="0" bIns="0" rtlCol="0" anchor="t">
            <a:spAutoFit/>
          </a:bodyPr>
          <a:lstStyle/>
          <a:p>
            <a:pPr algn="ctr">
              <a:lnSpc>
                <a:spcPts val="5599"/>
              </a:lnSpc>
            </a:pPr>
            <a:r>
              <a:rPr lang="en-US" sz="3999" dirty="0">
                <a:solidFill>
                  <a:srgbClr val="FFFFFF"/>
                </a:solidFill>
                <a:latin typeface="Open Sans 1 Bold"/>
              </a:rPr>
              <a:t>Hire Date</a:t>
            </a:r>
          </a:p>
        </p:txBody>
      </p:sp>
      <p:sp>
        <p:nvSpPr>
          <p:cNvPr id="27" name="TextBox 27"/>
          <p:cNvSpPr txBox="1"/>
          <p:nvPr/>
        </p:nvSpPr>
        <p:spPr>
          <a:xfrm>
            <a:off x="7425007" y="3407624"/>
            <a:ext cx="3638550" cy="679450"/>
          </a:xfrm>
          <a:prstGeom prst="rect">
            <a:avLst/>
          </a:prstGeom>
        </p:spPr>
        <p:txBody>
          <a:bodyPr lIns="0" tIns="0" rIns="0" bIns="0" rtlCol="0" anchor="t">
            <a:spAutoFit/>
          </a:bodyPr>
          <a:lstStyle/>
          <a:p>
            <a:pPr algn="ctr">
              <a:lnSpc>
                <a:spcPts val="5599"/>
              </a:lnSpc>
            </a:pPr>
            <a:r>
              <a:rPr lang="en-US" sz="3999" dirty="0">
                <a:solidFill>
                  <a:srgbClr val="FFFFFF"/>
                </a:solidFill>
                <a:latin typeface="Open Sans 1 Bold"/>
              </a:rPr>
              <a:t>Eligibility Date</a:t>
            </a:r>
          </a:p>
        </p:txBody>
      </p:sp>
      <p:sp>
        <p:nvSpPr>
          <p:cNvPr id="28" name="TextBox 28"/>
          <p:cNvSpPr txBox="1"/>
          <p:nvPr/>
        </p:nvSpPr>
        <p:spPr>
          <a:xfrm>
            <a:off x="11755304" y="3379811"/>
            <a:ext cx="3514725" cy="679450"/>
          </a:xfrm>
          <a:prstGeom prst="rect">
            <a:avLst/>
          </a:prstGeom>
        </p:spPr>
        <p:txBody>
          <a:bodyPr lIns="0" tIns="0" rIns="0" bIns="0" rtlCol="0" anchor="t">
            <a:spAutoFit/>
          </a:bodyPr>
          <a:lstStyle/>
          <a:p>
            <a:pPr algn="ctr">
              <a:lnSpc>
                <a:spcPts val="5599"/>
              </a:lnSpc>
            </a:pPr>
            <a:r>
              <a:rPr lang="en-US" sz="3999" dirty="0">
                <a:solidFill>
                  <a:srgbClr val="FFFFFF"/>
                </a:solidFill>
                <a:latin typeface="Open Sans 1 Bold"/>
              </a:rPr>
              <a:t>Effective Date</a:t>
            </a:r>
          </a:p>
        </p:txBody>
      </p:sp>
      <p:sp>
        <p:nvSpPr>
          <p:cNvPr id="29" name="AutoShape 29"/>
          <p:cNvSpPr/>
          <p:nvPr/>
        </p:nvSpPr>
        <p:spPr>
          <a:xfrm>
            <a:off x="3142881" y="7495765"/>
            <a:ext cx="12360399" cy="0"/>
          </a:xfrm>
          <a:prstGeom prst="line">
            <a:avLst/>
          </a:prstGeom>
          <a:ln w="38100" cap="flat">
            <a:solidFill>
              <a:srgbClr val="8F9295"/>
            </a:solidFill>
            <a:prstDash val="solid"/>
            <a:headEnd type="none" w="sm" len="sm"/>
            <a:tailEnd type="none" w="sm" len="sm"/>
          </a:ln>
        </p:spPr>
      </p:sp>
      <p:sp>
        <p:nvSpPr>
          <p:cNvPr id="30" name="AutoShape 30"/>
          <p:cNvSpPr/>
          <p:nvPr/>
        </p:nvSpPr>
        <p:spPr>
          <a:xfrm>
            <a:off x="3142881" y="6132948"/>
            <a:ext cx="12360399" cy="0"/>
          </a:xfrm>
          <a:prstGeom prst="line">
            <a:avLst/>
          </a:prstGeom>
          <a:ln w="38100" cap="flat">
            <a:solidFill>
              <a:srgbClr val="8F9295"/>
            </a:solidFill>
            <a:prstDash val="solid"/>
            <a:headEnd type="none" w="sm" len="sm"/>
            <a:tailEnd type="none" w="sm" len="sm"/>
          </a:ln>
        </p:spPr>
      </p:sp>
      <p:sp>
        <p:nvSpPr>
          <p:cNvPr id="31" name="TextBox 31"/>
          <p:cNvSpPr txBox="1"/>
          <p:nvPr/>
        </p:nvSpPr>
        <p:spPr>
          <a:xfrm>
            <a:off x="3649497" y="5027303"/>
            <a:ext cx="1971675" cy="537845"/>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5/24/2024</a:t>
            </a:r>
          </a:p>
        </p:txBody>
      </p:sp>
      <p:sp>
        <p:nvSpPr>
          <p:cNvPr id="32" name="TextBox 32"/>
          <p:cNvSpPr txBox="1"/>
          <p:nvPr/>
        </p:nvSpPr>
        <p:spPr>
          <a:xfrm>
            <a:off x="7130691" y="4874022"/>
            <a:ext cx="3998994" cy="1099820"/>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Varies on agency policy - 30 days</a:t>
            </a:r>
          </a:p>
        </p:txBody>
      </p:sp>
      <p:sp>
        <p:nvSpPr>
          <p:cNvPr id="33" name="TextBox 33"/>
          <p:cNvSpPr txBox="1"/>
          <p:nvPr/>
        </p:nvSpPr>
        <p:spPr>
          <a:xfrm>
            <a:off x="7130691" y="6191973"/>
            <a:ext cx="3998994" cy="1099820"/>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Varies on agency policy - 60 days</a:t>
            </a:r>
          </a:p>
        </p:txBody>
      </p:sp>
      <p:sp>
        <p:nvSpPr>
          <p:cNvPr id="34" name="TextBox 34"/>
          <p:cNvSpPr txBox="1"/>
          <p:nvPr/>
        </p:nvSpPr>
        <p:spPr>
          <a:xfrm>
            <a:off x="7130691" y="7510868"/>
            <a:ext cx="3998994" cy="1099820"/>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Varies on agency policy - 90 days</a:t>
            </a:r>
          </a:p>
        </p:txBody>
      </p:sp>
      <p:sp>
        <p:nvSpPr>
          <p:cNvPr id="35" name="TextBox 35"/>
          <p:cNvSpPr txBox="1"/>
          <p:nvPr/>
        </p:nvSpPr>
        <p:spPr>
          <a:xfrm>
            <a:off x="12532650" y="5027303"/>
            <a:ext cx="1733550" cy="537845"/>
          </a:xfrm>
          <a:prstGeom prst="rect">
            <a:avLst/>
          </a:prstGeom>
        </p:spPr>
        <p:txBody>
          <a:bodyPr lIns="0" tIns="0" rIns="0" bIns="0" rtlCol="0" anchor="t">
            <a:spAutoFit/>
          </a:bodyPr>
          <a:lstStyle/>
          <a:p>
            <a:pPr algn="ctr">
              <a:lnSpc>
                <a:spcPts val="4480"/>
              </a:lnSpc>
            </a:pPr>
            <a:r>
              <a:rPr lang="en-US" sz="3200" dirty="0">
                <a:solidFill>
                  <a:srgbClr val="000000"/>
                </a:solidFill>
                <a:latin typeface="Open Sans 1"/>
              </a:rPr>
              <a:t>7/1/2024</a:t>
            </a:r>
          </a:p>
        </p:txBody>
      </p:sp>
      <p:sp>
        <p:nvSpPr>
          <p:cNvPr id="36" name="TextBox 36"/>
          <p:cNvSpPr txBox="1"/>
          <p:nvPr/>
        </p:nvSpPr>
        <p:spPr>
          <a:xfrm>
            <a:off x="12532650" y="6232613"/>
            <a:ext cx="1733550" cy="537845"/>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8/1/2024</a:t>
            </a:r>
          </a:p>
        </p:txBody>
      </p:sp>
      <p:sp>
        <p:nvSpPr>
          <p:cNvPr id="37" name="TextBox 37"/>
          <p:cNvSpPr txBox="1"/>
          <p:nvPr/>
        </p:nvSpPr>
        <p:spPr>
          <a:xfrm>
            <a:off x="12532650" y="7551508"/>
            <a:ext cx="1733550" cy="537845"/>
          </a:xfrm>
          <a:prstGeom prst="rect">
            <a:avLst/>
          </a:prstGeom>
        </p:spPr>
        <p:txBody>
          <a:bodyPr lIns="0" tIns="0" rIns="0" bIns="0" rtlCol="0" anchor="t">
            <a:spAutoFit/>
          </a:bodyPr>
          <a:lstStyle/>
          <a:p>
            <a:pPr algn="ctr">
              <a:lnSpc>
                <a:spcPts val="4480"/>
              </a:lnSpc>
            </a:pPr>
            <a:r>
              <a:rPr lang="en-US" sz="3200">
                <a:solidFill>
                  <a:srgbClr val="000000"/>
                </a:solidFill>
                <a:latin typeface="Open Sans 1"/>
              </a:rPr>
              <a:t>9/1/2024</a:t>
            </a:r>
          </a:p>
        </p:txBody>
      </p:sp>
      <p:pic>
        <p:nvPicPr>
          <p:cNvPr id="38" name="Picture 37" descr="A black and white sign&#10;&#10;Description automatically generated with low confidence">
            <a:extLst>
              <a:ext uri="{FF2B5EF4-FFF2-40B4-BE49-F238E27FC236}">
                <a16:creationId xmlns:a16="http://schemas.microsoft.com/office/drawing/2014/main" id="{38F171CA-CE6A-5C83-7205-1022E1821D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sp>
        <p:nvSpPr>
          <p:cNvPr id="2" name="Freeform 2"/>
          <p:cNvSpPr/>
          <p:nvPr/>
        </p:nvSpPr>
        <p:spPr>
          <a:xfrm>
            <a:off x="-660393" y="1248202"/>
            <a:ext cx="18948393" cy="10066334"/>
          </a:xfrm>
          <a:custGeom>
            <a:avLst/>
            <a:gdLst/>
            <a:ahLst/>
            <a:cxnLst/>
            <a:rect l="l" t="t" r="r" b="b"/>
            <a:pathLst>
              <a:path w="18948393" h="10066334">
                <a:moveTo>
                  <a:pt x="0" y="0"/>
                </a:moveTo>
                <a:lnTo>
                  <a:pt x="18948393" y="0"/>
                </a:lnTo>
                <a:lnTo>
                  <a:pt x="18948393" y="10066334"/>
                </a:lnTo>
                <a:lnTo>
                  <a:pt x="0" y="10066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a:off x="-211464" y="2318464"/>
            <a:ext cx="18499464" cy="0"/>
          </a:xfrm>
          <a:prstGeom prst="line">
            <a:avLst/>
          </a:prstGeom>
          <a:ln w="76200" cap="flat">
            <a:solidFill>
              <a:srgbClr val="D9D9D9"/>
            </a:solidFill>
            <a:prstDash val="solid"/>
            <a:headEnd type="none" w="sm" len="sm"/>
            <a:tailEnd type="none" w="sm" len="sm"/>
          </a:ln>
        </p:spPr>
      </p:sp>
      <p:sp>
        <p:nvSpPr>
          <p:cNvPr id="4" name="Freeform 4"/>
          <p:cNvSpPr/>
          <p:nvPr/>
        </p:nvSpPr>
        <p:spPr>
          <a:xfrm>
            <a:off x="2251847" y="2779711"/>
            <a:ext cx="13783283" cy="6987141"/>
          </a:xfrm>
          <a:custGeom>
            <a:avLst/>
            <a:gdLst/>
            <a:ahLst/>
            <a:cxnLst/>
            <a:rect l="l" t="t" r="r" b="b"/>
            <a:pathLst>
              <a:path w="13784305" h="7003316">
                <a:moveTo>
                  <a:pt x="0" y="0"/>
                </a:moveTo>
                <a:lnTo>
                  <a:pt x="13784306" y="0"/>
                </a:lnTo>
                <a:lnTo>
                  <a:pt x="13784306" y="7003316"/>
                </a:lnTo>
                <a:lnTo>
                  <a:pt x="0" y="7003316"/>
                </a:lnTo>
                <a:lnTo>
                  <a:pt x="0" y="0"/>
                </a:lnTo>
                <a:close/>
              </a:path>
            </a:pathLst>
          </a:custGeom>
          <a:blipFill>
            <a:blip r:embed="rId5"/>
            <a:stretch>
              <a:fillRect/>
            </a:stretch>
          </a:blipFill>
        </p:spPr>
      </p:sp>
      <p:sp>
        <p:nvSpPr>
          <p:cNvPr id="5" name="Freeform 5"/>
          <p:cNvSpPr/>
          <p:nvPr/>
        </p:nvSpPr>
        <p:spPr>
          <a:xfrm>
            <a:off x="6362555" y="3865961"/>
            <a:ext cx="7794062" cy="2555078"/>
          </a:xfrm>
          <a:custGeom>
            <a:avLst/>
            <a:gdLst/>
            <a:ahLst/>
            <a:cxnLst/>
            <a:rect l="l" t="t" r="r" b="b"/>
            <a:pathLst>
              <a:path w="7794062" h="2555078">
                <a:moveTo>
                  <a:pt x="0" y="0"/>
                </a:moveTo>
                <a:lnTo>
                  <a:pt x="7794061" y="0"/>
                </a:lnTo>
                <a:lnTo>
                  <a:pt x="7794061" y="2555078"/>
                </a:lnTo>
                <a:lnTo>
                  <a:pt x="0" y="2555078"/>
                </a:lnTo>
                <a:lnTo>
                  <a:pt x="0" y="0"/>
                </a:lnTo>
                <a:close/>
              </a:path>
            </a:pathLst>
          </a:custGeom>
          <a:blipFill>
            <a:blip r:embed="rId6"/>
            <a:stretch>
              <a:fillRect/>
            </a:stretch>
          </a:blipFill>
        </p:spPr>
      </p:sp>
      <p:sp>
        <p:nvSpPr>
          <p:cNvPr id="6" name="AutoShape 6"/>
          <p:cNvSpPr/>
          <p:nvPr/>
        </p:nvSpPr>
        <p:spPr>
          <a:xfrm flipH="1" flipV="1">
            <a:off x="13146326" y="7242914"/>
            <a:ext cx="0" cy="821875"/>
          </a:xfrm>
          <a:prstGeom prst="line">
            <a:avLst/>
          </a:prstGeom>
          <a:ln w="76200" cap="flat">
            <a:solidFill>
              <a:srgbClr val="E11E1E"/>
            </a:solidFill>
            <a:prstDash val="solid"/>
            <a:headEnd type="none" w="sm" len="sm"/>
            <a:tailEnd type="arrow" w="med" len="sm"/>
          </a:ln>
        </p:spPr>
      </p:sp>
      <p:sp>
        <p:nvSpPr>
          <p:cNvPr id="7" name="AutoShape 7"/>
          <p:cNvSpPr/>
          <p:nvPr/>
        </p:nvSpPr>
        <p:spPr>
          <a:xfrm flipH="1" flipV="1">
            <a:off x="9182100" y="6421039"/>
            <a:ext cx="0" cy="821875"/>
          </a:xfrm>
          <a:prstGeom prst="line">
            <a:avLst/>
          </a:prstGeom>
          <a:ln w="76200" cap="flat">
            <a:solidFill>
              <a:srgbClr val="E11E1E"/>
            </a:solidFill>
            <a:prstDash val="solid"/>
            <a:headEnd type="none" w="sm" len="sm"/>
            <a:tailEnd type="arrow" w="med" len="sm"/>
          </a:ln>
        </p:spPr>
      </p:sp>
      <p:grpSp>
        <p:nvGrpSpPr>
          <p:cNvPr id="8" name="Group 8"/>
          <p:cNvGrpSpPr/>
          <p:nvPr/>
        </p:nvGrpSpPr>
        <p:grpSpPr>
          <a:xfrm>
            <a:off x="-1342907" y="10016500"/>
            <a:ext cx="20973813" cy="734301"/>
            <a:chOff x="0" y="0"/>
            <a:chExt cx="11607985" cy="406400"/>
          </a:xfrm>
        </p:grpSpPr>
        <p:sp>
          <p:nvSpPr>
            <p:cNvPr id="9" name="Freeform 9"/>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38100"/>
              <a:ext cx="11607985"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88624" y="10016500"/>
            <a:ext cx="13310752" cy="734301"/>
            <a:chOff x="0" y="0"/>
            <a:chExt cx="7366854" cy="406400"/>
          </a:xfrm>
        </p:grpSpPr>
        <p:sp>
          <p:nvSpPr>
            <p:cNvPr id="12" name="Freeform 12"/>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E11E1E"/>
            </a:solidFill>
          </p:spPr>
        </p:sp>
        <p:sp>
          <p:nvSpPr>
            <p:cNvPr id="13" name="TextBox 13"/>
            <p:cNvSpPr txBox="1"/>
            <p:nvPr/>
          </p:nvSpPr>
          <p:spPr>
            <a:xfrm>
              <a:off x="0" y="-38100"/>
              <a:ext cx="7366854" cy="444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131384" y="10016500"/>
            <a:ext cx="10025232" cy="734301"/>
            <a:chOff x="0" y="0"/>
            <a:chExt cx="5548478" cy="406400"/>
          </a:xfrm>
        </p:grpSpPr>
        <p:sp>
          <p:nvSpPr>
            <p:cNvPr id="15" name="Freeform 15"/>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D9D9D9"/>
            </a:solidFill>
          </p:spPr>
        </p:sp>
        <p:sp>
          <p:nvSpPr>
            <p:cNvPr id="16" name="TextBox 16"/>
            <p:cNvSpPr txBox="1"/>
            <p:nvPr/>
          </p:nvSpPr>
          <p:spPr>
            <a:xfrm>
              <a:off x="0" y="-38100"/>
              <a:ext cx="5548478" cy="444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5345473" y="7918328"/>
            <a:ext cx="1189665" cy="213534"/>
          </a:xfrm>
          <a:custGeom>
            <a:avLst/>
            <a:gdLst/>
            <a:ahLst/>
            <a:cxnLst/>
            <a:rect l="l" t="t" r="r" b="b"/>
            <a:pathLst>
              <a:path w="1189665" h="213534">
                <a:moveTo>
                  <a:pt x="0" y="0"/>
                </a:moveTo>
                <a:lnTo>
                  <a:pt x="1189664" y="0"/>
                </a:lnTo>
                <a:lnTo>
                  <a:pt x="1189664" y="213534"/>
                </a:lnTo>
                <a:lnTo>
                  <a:pt x="0" y="213534"/>
                </a:lnTo>
                <a:lnTo>
                  <a:pt x="0" y="0"/>
                </a:lnTo>
                <a:close/>
              </a:path>
            </a:pathLst>
          </a:custGeom>
          <a:blipFill>
            <a:blip r:embed="rId7"/>
            <a:stretch>
              <a:fillRect t="-26380" b="-26380"/>
            </a:stretch>
          </a:blipFill>
        </p:spPr>
      </p:sp>
      <p:sp>
        <p:nvSpPr>
          <p:cNvPr id="22" name="Freeform 22"/>
          <p:cNvSpPr/>
          <p:nvPr/>
        </p:nvSpPr>
        <p:spPr>
          <a:xfrm>
            <a:off x="3633548" y="5805487"/>
            <a:ext cx="2049510" cy="386006"/>
          </a:xfrm>
          <a:custGeom>
            <a:avLst/>
            <a:gdLst/>
            <a:ahLst/>
            <a:cxnLst/>
            <a:rect l="l" t="t" r="r" b="b"/>
            <a:pathLst>
              <a:path w="2049510" h="386006">
                <a:moveTo>
                  <a:pt x="0" y="0"/>
                </a:moveTo>
                <a:lnTo>
                  <a:pt x="2049511" y="0"/>
                </a:lnTo>
                <a:lnTo>
                  <a:pt x="2049511" y="386006"/>
                </a:lnTo>
                <a:lnTo>
                  <a:pt x="0" y="386006"/>
                </a:lnTo>
                <a:lnTo>
                  <a:pt x="0" y="0"/>
                </a:lnTo>
                <a:close/>
              </a:path>
            </a:pathLst>
          </a:custGeom>
          <a:blipFill>
            <a:blip r:embed="rId8"/>
            <a:stretch>
              <a:fillRect/>
            </a:stretch>
          </a:blipFill>
        </p:spPr>
      </p:sp>
      <p:sp>
        <p:nvSpPr>
          <p:cNvPr id="23" name="TextBox 23"/>
          <p:cNvSpPr txBox="1"/>
          <p:nvPr/>
        </p:nvSpPr>
        <p:spPr>
          <a:xfrm>
            <a:off x="2585405" y="956225"/>
            <a:ext cx="13117190" cy="1024255"/>
          </a:xfrm>
          <a:prstGeom prst="rect">
            <a:avLst/>
          </a:prstGeom>
        </p:spPr>
        <p:txBody>
          <a:bodyPr lIns="0" tIns="0" rIns="0" bIns="0" rtlCol="0" anchor="t">
            <a:spAutoFit/>
          </a:bodyPr>
          <a:lstStyle/>
          <a:p>
            <a:pPr>
              <a:lnSpc>
                <a:spcPts val="7910"/>
              </a:lnSpc>
            </a:pPr>
            <a:r>
              <a:rPr lang="en-US" sz="7000" spc="-210" dirty="0">
                <a:solidFill>
                  <a:srgbClr val="FFFFFF"/>
                </a:solidFill>
                <a:latin typeface="Open Sans 1 Bold"/>
              </a:rPr>
              <a:t>Step 3: Approvals in Hire </a:t>
            </a:r>
            <a:r>
              <a:rPr lang="en-US" sz="7000" spc="-210" dirty="0" err="1">
                <a:solidFill>
                  <a:srgbClr val="FFFFFF"/>
                </a:solidFill>
                <a:latin typeface="Open Sans 1 Bold"/>
              </a:rPr>
              <a:t>eForm</a:t>
            </a:r>
            <a:endParaRPr lang="en-US" sz="7000" spc="-210" dirty="0">
              <a:solidFill>
                <a:srgbClr val="FFFFFF"/>
              </a:solidFill>
              <a:latin typeface="Open Sans 1 Bold"/>
            </a:endParaRPr>
          </a:p>
        </p:txBody>
      </p:sp>
      <p:sp>
        <p:nvSpPr>
          <p:cNvPr id="24" name="Freeform 24"/>
          <p:cNvSpPr/>
          <p:nvPr/>
        </p:nvSpPr>
        <p:spPr>
          <a:xfrm>
            <a:off x="6768894" y="8747864"/>
            <a:ext cx="2838634" cy="386006"/>
          </a:xfrm>
          <a:custGeom>
            <a:avLst/>
            <a:gdLst/>
            <a:ahLst/>
            <a:cxnLst/>
            <a:rect l="l" t="t" r="r" b="b"/>
            <a:pathLst>
              <a:path w="2838634" h="386006">
                <a:moveTo>
                  <a:pt x="0" y="0"/>
                </a:moveTo>
                <a:lnTo>
                  <a:pt x="2838633" y="0"/>
                </a:lnTo>
                <a:lnTo>
                  <a:pt x="2838633" y="386006"/>
                </a:lnTo>
                <a:lnTo>
                  <a:pt x="0" y="386006"/>
                </a:lnTo>
                <a:lnTo>
                  <a:pt x="0" y="0"/>
                </a:lnTo>
                <a:close/>
              </a:path>
            </a:pathLst>
          </a:custGeom>
          <a:blipFill>
            <a:blip r:embed="rId8"/>
            <a:stretch>
              <a:fillRect t="-19251" b="-19251"/>
            </a:stretch>
          </a:blipFill>
        </p:spPr>
      </p:sp>
      <p:sp>
        <p:nvSpPr>
          <p:cNvPr id="25" name="Freeform 25"/>
          <p:cNvSpPr/>
          <p:nvPr/>
        </p:nvSpPr>
        <p:spPr>
          <a:xfrm>
            <a:off x="5488753" y="8940867"/>
            <a:ext cx="1280141" cy="193003"/>
          </a:xfrm>
          <a:custGeom>
            <a:avLst/>
            <a:gdLst/>
            <a:ahLst/>
            <a:cxnLst/>
            <a:rect l="l" t="t" r="r" b="b"/>
            <a:pathLst>
              <a:path w="1280141" h="193003">
                <a:moveTo>
                  <a:pt x="0" y="0"/>
                </a:moveTo>
                <a:lnTo>
                  <a:pt x="1280141" y="0"/>
                </a:lnTo>
                <a:lnTo>
                  <a:pt x="1280141" y="193003"/>
                </a:lnTo>
                <a:lnTo>
                  <a:pt x="0" y="193003"/>
                </a:lnTo>
                <a:lnTo>
                  <a:pt x="0" y="0"/>
                </a:lnTo>
                <a:close/>
              </a:path>
            </a:pathLst>
          </a:custGeom>
          <a:blipFill>
            <a:blip r:embed="rId7"/>
            <a:stretch>
              <a:fillRect t="-40932" b="-40932"/>
            </a:stretch>
          </a:blipFill>
        </p:spPr>
      </p:sp>
      <p:pic>
        <p:nvPicPr>
          <p:cNvPr id="26" name="Picture 25" descr="Text&#10;&#10;Description automatically generated">
            <a:extLst>
              <a:ext uri="{FF2B5EF4-FFF2-40B4-BE49-F238E27FC236}">
                <a16:creationId xmlns:a16="http://schemas.microsoft.com/office/drawing/2014/main" id="{BB5950E4-0EF6-2933-56E1-E7C6EEFFA8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16105" y="9239409"/>
            <a:ext cx="1562232" cy="67383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sp>
        <p:nvSpPr>
          <p:cNvPr id="2" name="AutoShape 2"/>
          <p:cNvSpPr/>
          <p:nvPr/>
        </p:nvSpPr>
        <p:spPr>
          <a:xfrm>
            <a:off x="-211464" y="2318464"/>
            <a:ext cx="18499464" cy="0"/>
          </a:xfrm>
          <a:prstGeom prst="line">
            <a:avLst/>
          </a:prstGeom>
          <a:ln w="76200" cap="flat">
            <a:solidFill>
              <a:srgbClr val="D9D9D9"/>
            </a:solidFill>
            <a:prstDash val="solid"/>
            <a:headEnd type="none" w="sm" len="sm"/>
            <a:tailEnd type="none" w="sm" len="sm"/>
          </a:ln>
        </p:spPr>
      </p:sp>
      <p:sp>
        <p:nvSpPr>
          <p:cNvPr id="3" name="TextBox 3"/>
          <p:cNvSpPr txBox="1"/>
          <p:nvPr/>
        </p:nvSpPr>
        <p:spPr>
          <a:xfrm>
            <a:off x="2585405" y="956225"/>
            <a:ext cx="13117190" cy="1024255"/>
          </a:xfrm>
          <a:prstGeom prst="rect">
            <a:avLst/>
          </a:prstGeom>
        </p:spPr>
        <p:txBody>
          <a:bodyPr lIns="0" tIns="0" rIns="0" bIns="0" rtlCol="0" anchor="t">
            <a:spAutoFit/>
          </a:bodyPr>
          <a:lstStyle/>
          <a:p>
            <a:pPr>
              <a:lnSpc>
                <a:spcPts val="7910"/>
              </a:lnSpc>
            </a:pPr>
            <a:r>
              <a:rPr lang="en-US" sz="7000" spc="-210" dirty="0">
                <a:solidFill>
                  <a:srgbClr val="FFFFFF"/>
                </a:solidFill>
                <a:latin typeface="Open Sans 1 Bold"/>
              </a:rPr>
              <a:t>Step 3: Approvals in Hire </a:t>
            </a:r>
            <a:r>
              <a:rPr lang="en-US" sz="7000" spc="-210" dirty="0" err="1">
                <a:solidFill>
                  <a:srgbClr val="FFFFFF"/>
                </a:solidFill>
                <a:latin typeface="Open Sans 1 Bold"/>
              </a:rPr>
              <a:t>eForm</a:t>
            </a:r>
            <a:endParaRPr lang="en-US" sz="7000" spc="-210" dirty="0">
              <a:solidFill>
                <a:srgbClr val="FFFFFF"/>
              </a:solidFill>
              <a:latin typeface="Open Sans 1 Bold"/>
            </a:endParaRPr>
          </a:p>
        </p:txBody>
      </p:sp>
      <p:sp>
        <p:nvSpPr>
          <p:cNvPr id="4" name="AutoShape 4"/>
          <p:cNvSpPr/>
          <p:nvPr/>
        </p:nvSpPr>
        <p:spPr>
          <a:xfrm>
            <a:off x="952500" y="4213847"/>
            <a:ext cx="608206" cy="0"/>
          </a:xfrm>
          <a:prstGeom prst="line">
            <a:avLst/>
          </a:prstGeom>
          <a:ln w="76200" cap="flat">
            <a:solidFill>
              <a:srgbClr val="E11E1E"/>
            </a:solidFill>
            <a:prstDash val="solid"/>
            <a:headEnd type="none" w="sm" len="sm"/>
            <a:tailEnd type="arrow" w="med" len="sm"/>
          </a:ln>
        </p:spPr>
      </p:sp>
      <p:grpSp>
        <p:nvGrpSpPr>
          <p:cNvPr id="5" name="Group 5"/>
          <p:cNvGrpSpPr/>
          <p:nvPr/>
        </p:nvGrpSpPr>
        <p:grpSpPr>
          <a:xfrm>
            <a:off x="-1342907" y="10016500"/>
            <a:ext cx="20973813" cy="734301"/>
            <a:chOff x="0" y="0"/>
            <a:chExt cx="11607985" cy="406400"/>
          </a:xfrm>
        </p:grpSpPr>
        <p:sp>
          <p:nvSpPr>
            <p:cNvPr id="6" name="Freeform 6"/>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7" name="TextBox 7"/>
            <p:cNvSpPr txBox="1"/>
            <p:nvPr/>
          </p:nvSpPr>
          <p:spPr>
            <a:xfrm>
              <a:off x="0" y="-38100"/>
              <a:ext cx="11607985" cy="444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488624" y="10016500"/>
            <a:ext cx="13310752" cy="734301"/>
            <a:chOff x="0" y="0"/>
            <a:chExt cx="7366854" cy="406400"/>
          </a:xfrm>
        </p:grpSpPr>
        <p:sp>
          <p:nvSpPr>
            <p:cNvPr id="9" name="Freeform 9"/>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E11E1E"/>
            </a:solidFill>
          </p:spPr>
        </p:sp>
        <p:sp>
          <p:nvSpPr>
            <p:cNvPr id="10" name="TextBox 10"/>
            <p:cNvSpPr txBox="1"/>
            <p:nvPr/>
          </p:nvSpPr>
          <p:spPr>
            <a:xfrm>
              <a:off x="0" y="-38100"/>
              <a:ext cx="7366854"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131384" y="10016500"/>
            <a:ext cx="10025232" cy="734301"/>
            <a:chOff x="0" y="0"/>
            <a:chExt cx="5548478" cy="406400"/>
          </a:xfrm>
        </p:grpSpPr>
        <p:sp>
          <p:nvSpPr>
            <p:cNvPr id="12" name="Freeform 12"/>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D9D9D9"/>
            </a:solidFill>
          </p:spPr>
        </p:sp>
        <p:sp>
          <p:nvSpPr>
            <p:cNvPr id="13" name="TextBox 13"/>
            <p:cNvSpPr txBox="1"/>
            <p:nvPr/>
          </p:nvSpPr>
          <p:spPr>
            <a:xfrm>
              <a:off x="0" y="-38100"/>
              <a:ext cx="5548478" cy="444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735595" y="2651839"/>
            <a:ext cx="7118865" cy="6463243"/>
          </a:xfrm>
          <a:custGeom>
            <a:avLst/>
            <a:gdLst/>
            <a:ahLst/>
            <a:cxnLst/>
            <a:rect l="l" t="t" r="r" b="b"/>
            <a:pathLst>
              <a:path w="7118865" h="6463243">
                <a:moveTo>
                  <a:pt x="0" y="0"/>
                </a:moveTo>
                <a:lnTo>
                  <a:pt x="7118865" y="0"/>
                </a:lnTo>
                <a:lnTo>
                  <a:pt x="7118865" y="6463243"/>
                </a:lnTo>
                <a:lnTo>
                  <a:pt x="0" y="6463243"/>
                </a:lnTo>
                <a:lnTo>
                  <a:pt x="0" y="0"/>
                </a:lnTo>
                <a:close/>
              </a:path>
            </a:pathLst>
          </a:custGeom>
          <a:blipFill>
            <a:blip r:embed="rId3"/>
            <a:stretch>
              <a:fillRect b="-10143"/>
            </a:stretch>
          </a:blipFill>
        </p:spPr>
      </p:sp>
      <p:sp>
        <p:nvSpPr>
          <p:cNvPr id="15" name="TextBox 15"/>
          <p:cNvSpPr txBox="1"/>
          <p:nvPr/>
        </p:nvSpPr>
        <p:spPr>
          <a:xfrm>
            <a:off x="9559310" y="3225552"/>
            <a:ext cx="6993095" cy="6427978"/>
          </a:xfrm>
          <a:prstGeom prst="rect">
            <a:avLst/>
          </a:prstGeom>
        </p:spPr>
        <p:txBody>
          <a:bodyPr wrap="square" lIns="0" tIns="0" rIns="0" bIns="0" rtlCol="0" anchor="t">
            <a:spAutoFit/>
          </a:bodyPr>
          <a:lstStyle/>
          <a:p>
            <a:pPr marL="647700" lvl="1" indent="-323850">
              <a:lnSpc>
                <a:spcPts val="4200"/>
              </a:lnSpc>
              <a:buFont typeface="Arial"/>
              <a:buChar char="•"/>
            </a:pPr>
            <a:r>
              <a:rPr lang="en-US" sz="3000" dirty="0">
                <a:solidFill>
                  <a:srgbClr val="FFFFFF"/>
                </a:solidFill>
                <a:latin typeface="Open Sans 1"/>
              </a:rPr>
              <a:t>You will receive the “</a:t>
            </a:r>
            <a:r>
              <a:rPr lang="en-US" sz="3000" dirty="0">
                <a:solidFill>
                  <a:srgbClr val="FFFFFF"/>
                </a:solidFill>
                <a:latin typeface="Open Sans 1 Bold"/>
              </a:rPr>
              <a:t>Congratulations you’ve done it!”</a:t>
            </a:r>
            <a:r>
              <a:rPr lang="en-US" sz="3000" dirty="0">
                <a:solidFill>
                  <a:srgbClr val="FFFFFF"/>
                </a:solidFill>
                <a:latin typeface="Open Sans 1"/>
              </a:rPr>
              <a:t> message</a:t>
            </a:r>
          </a:p>
          <a:p>
            <a:pPr>
              <a:lnSpc>
                <a:spcPts val="4200"/>
              </a:lnSpc>
            </a:pPr>
            <a:endParaRPr lang="en-US" sz="3000" dirty="0">
              <a:solidFill>
                <a:srgbClr val="FFFFFF"/>
              </a:solidFill>
              <a:latin typeface="Open Sans 1"/>
            </a:endParaRPr>
          </a:p>
          <a:p>
            <a:pPr marL="647700" lvl="1" indent="-323850">
              <a:lnSpc>
                <a:spcPts val="4200"/>
              </a:lnSpc>
              <a:buFont typeface="Arial"/>
              <a:buChar char="•"/>
            </a:pPr>
            <a:r>
              <a:rPr lang="en-US" sz="3000" dirty="0">
                <a:solidFill>
                  <a:srgbClr val="FFFFFF"/>
                </a:solidFill>
                <a:latin typeface="Open Sans 1"/>
              </a:rPr>
              <a:t>You will see the </a:t>
            </a:r>
            <a:r>
              <a:rPr lang="en-US" sz="3000" dirty="0" err="1">
                <a:solidFill>
                  <a:srgbClr val="FFFFFF"/>
                </a:solidFill>
                <a:latin typeface="Open Sans 1"/>
              </a:rPr>
              <a:t>eForm</a:t>
            </a:r>
            <a:r>
              <a:rPr lang="en-US" sz="3000" dirty="0">
                <a:solidFill>
                  <a:srgbClr val="FFFFFF"/>
                </a:solidFill>
                <a:latin typeface="Open Sans 1"/>
              </a:rPr>
              <a:t> is in a p</a:t>
            </a:r>
            <a:r>
              <a:rPr lang="en-US" sz="3000" dirty="0">
                <a:solidFill>
                  <a:srgbClr val="FFFFFF"/>
                </a:solidFill>
                <a:latin typeface="Open Sans 1 Bold"/>
              </a:rPr>
              <a:t>ending status. </a:t>
            </a:r>
          </a:p>
          <a:p>
            <a:pPr marL="323850" lvl="1">
              <a:lnSpc>
                <a:spcPts val="4200"/>
              </a:lnSpc>
            </a:pPr>
            <a:endParaRPr lang="en-US" sz="3000" dirty="0">
              <a:solidFill>
                <a:srgbClr val="FFFFFF"/>
              </a:solidFill>
              <a:latin typeface="Open Sans 1 Bold"/>
            </a:endParaRPr>
          </a:p>
          <a:p>
            <a:pPr marL="647700" lvl="1" indent="-323850">
              <a:lnSpc>
                <a:spcPts val="4200"/>
              </a:lnSpc>
              <a:buFont typeface="Arial"/>
              <a:buChar char="•"/>
            </a:pPr>
            <a:r>
              <a:rPr lang="en-US" sz="3000" dirty="0">
                <a:solidFill>
                  <a:srgbClr val="FFFFFF"/>
                </a:solidFill>
                <a:latin typeface="Open Sans 1"/>
              </a:rPr>
              <a:t>The </a:t>
            </a:r>
            <a:r>
              <a:rPr lang="en-US" sz="3000" dirty="0" err="1">
                <a:solidFill>
                  <a:srgbClr val="FFFFFF"/>
                </a:solidFill>
                <a:latin typeface="Open Sans 1"/>
              </a:rPr>
              <a:t>eForm</a:t>
            </a:r>
            <a:r>
              <a:rPr lang="en-US" sz="3000" dirty="0">
                <a:solidFill>
                  <a:srgbClr val="FFFFFF"/>
                </a:solidFill>
                <a:latin typeface="Open Sans 1"/>
              </a:rPr>
              <a:t> has been sent to the losing agency for approval of the termination date. </a:t>
            </a:r>
          </a:p>
          <a:p>
            <a:pPr>
              <a:lnSpc>
                <a:spcPts val="4200"/>
              </a:lnSpc>
            </a:pPr>
            <a:endParaRPr lang="en-US" sz="3000" dirty="0">
              <a:solidFill>
                <a:srgbClr val="FFFFFF"/>
              </a:solidFill>
              <a:latin typeface="Open Sans 1"/>
            </a:endParaRPr>
          </a:p>
          <a:p>
            <a:pPr>
              <a:lnSpc>
                <a:spcPts val="4200"/>
              </a:lnSpc>
            </a:pPr>
            <a:endParaRPr lang="en-US" sz="3000" dirty="0">
              <a:solidFill>
                <a:srgbClr val="FFFFFF"/>
              </a:solidFill>
              <a:latin typeface="Open Sans 1"/>
            </a:endParaRPr>
          </a:p>
        </p:txBody>
      </p:sp>
      <p:sp>
        <p:nvSpPr>
          <p:cNvPr id="16" name="AutoShape 16"/>
          <p:cNvSpPr/>
          <p:nvPr/>
        </p:nvSpPr>
        <p:spPr>
          <a:xfrm>
            <a:off x="952500" y="5873502"/>
            <a:ext cx="608206" cy="0"/>
          </a:xfrm>
          <a:prstGeom prst="line">
            <a:avLst/>
          </a:prstGeom>
          <a:ln w="76200" cap="flat">
            <a:solidFill>
              <a:srgbClr val="E11E1E"/>
            </a:solidFill>
            <a:prstDash val="solid"/>
            <a:headEnd type="none" w="sm" len="sm"/>
            <a:tailEnd type="arrow" w="med" len="sm"/>
          </a:ln>
        </p:spPr>
      </p:sp>
      <p:pic>
        <p:nvPicPr>
          <p:cNvPr id="21" name="Picture 20" descr="Text&#10;&#10;Description automatically generated">
            <a:extLst>
              <a:ext uri="{FF2B5EF4-FFF2-40B4-BE49-F238E27FC236}">
                <a16:creationId xmlns:a16="http://schemas.microsoft.com/office/drawing/2014/main" id="{BDFD22BB-A096-A8D4-FC80-B1577C68B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4001" y="9200403"/>
            <a:ext cx="1562232" cy="673830"/>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342907" y="1001650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8" name="TextBox 8"/>
            <p:cNvSpPr txBox="1"/>
            <p:nvPr/>
          </p:nvSpPr>
          <p:spPr>
            <a:xfrm>
              <a:off x="0" y="-38100"/>
              <a:ext cx="11607985"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488624" y="10016500"/>
            <a:ext cx="13310752" cy="734301"/>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E11E1E"/>
            </a:solidFill>
          </p:spPr>
        </p:sp>
        <p:sp>
          <p:nvSpPr>
            <p:cNvPr id="11" name="TextBox 11"/>
            <p:cNvSpPr txBox="1"/>
            <p:nvPr/>
          </p:nvSpPr>
          <p:spPr>
            <a:xfrm>
              <a:off x="0" y="-38100"/>
              <a:ext cx="7366854"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131384" y="10016500"/>
            <a:ext cx="10025232" cy="734301"/>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D9D9D9"/>
            </a:solidFill>
          </p:spPr>
        </p:sp>
        <p:sp>
          <p:nvSpPr>
            <p:cNvPr id="14" name="TextBox 14"/>
            <p:cNvSpPr txBox="1"/>
            <p:nvPr/>
          </p:nvSpPr>
          <p:spPr>
            <a:xfrm>
              <a:off x="0" y="-38100"/>
              <a:ext cx="5548478" cy="444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969618" y="1332109"/>
            <a:ext cx="14348765" cy="7622781"/>
          </a:xfrm>
          <a:custGeom>
            <a:avLst/>
            <a:gdLst/>
            <a:ahLst/>
            <a:cxnLst/>
            <a:rect l="l" t="t" r="r" b="b"/>
            <a:pathLst>
              <a:path w="14348765" h="7622781">
                <a:moveTo>
                  <a:pt x="0" y="0"/>
                </a:moveTo>
                <a:lnTo>
                  <a:pt x="14348764" y="0"/>
                </a:lnTo>
                <a:lnTo>
                  <a:pt x="14348764" y="7622782"/>
                </a:lnTo>
                <a:lnTo>
                  <a:pt x="0" y="7622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3245954" y="3542345"/>
            <a:ext cx="12241189" cy="2057120"/>
          </a:xfrm>
          <a:prstGeom prst="rect">
            <a:avLst/>
          </a:prstGeom>
        </p:spPr>
        <p:txBody>
          <a:bodyPr lIns="0" tIns="0" rIns="0" bIns="0" rtlCol="0" anchor="t">
            <a:spAutoFit/>
          </a:bodyPr>
          <a:lstStyle/>
          <a:p>
            <a:pPr algn="ctr">
              <a:lnSpc>
                <a:spcPts val="16815"/>
              </a:lnSpc>
            </a:pPr>
            <a:r>
              <a:rPr lang="en-US" sz="12011" dirty="0">
                <a:solidFill>
                  <a:srgbClr val="24307A"/>
                </a:solidFill>
                <a:latin typeface="Open Sans 1 Bold"/>
              </a:rPr>
              <a:t>Any </a:t>
            </a:r>
            <a:r>
              <a:rPr lang="en-US" sz="12500" dirty="0">
                <a:solidFill>
                  <a:srgbClr val="24307A"/>
                </a:solidFill>
                <a:latin typeface="Open Sans 1 Bold"/>
              </a:rPr>
              <a:t>Questions</a:t>
            </a:r>
            <a:r>
              <a:rPr lang="en-US" sz="12011" dirty="0">
                <a:solidFill>
                  <a:srgbClr val="24307A"/>
                </a:solidFill>
                <a:latin typeface="Open Sans 1 Bold"/>
              </a:rPr>
              <a:t>?</a:t>
            </a:r>
          </a:p>
        </p:txBody>
      </p:sp>
      <p:pic>
        <p:nvPicPr>
          <p:cNvPr id="17" name="Picture 16" descr="A black and white sign&#10;&#10;Description automatically generated with low confidence">
            <a:extLst>
              <a:ext uri="{FF2B5EF4-FFF2-40B4-BE49-F238E27FC236}">
                <a16:creationId xmlns:a16="http://schemas.microsoft.com/office/drawing/2014/main" id="{A748D57D-29F5-AA93-CFA7-CA012F531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075" y="8384397"/>
            <a:ext cx="3323850" cy="1632103"/>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09392"/>
            <a:ext cx="16230600" cy="9068216"/>
            <a:chOff x="0" y="0"/>
            <a:chExt cx="4274726" cy="2388337"/>
          </a:xfrm>
        </p:grpSpPr>
        <p:sp>
          <p:nvSpPr>
            <p:cNvPr id="3" name="Freeform 3"/>
            <p:cNvSpPr/>
            <p:nvPr/>
          </p:nvSpPr>
          <p:spPr>
            <a:xfrm>
              <a:off x="0" y="0"/>
              <a:ext cx="4274726" cy="2388337"/>
            </a:xfrm>
            <a:custGeom>
              <a:avLst/>
              <a:gdLst/>
              <a:ahLst/>
              <a:cxnLst/>
              <a:rect l="l" t="t" r="r" b="b"/>
              <a:pathLst>
                <a:path w="4274726" h="2388337">
                  <a:moveTo>
                    <a:pt x="0" y="0"/>
                  </a:moveTo>
                  <a:lnTo>
                    <a:pt x="4274726" y="0"/>
                  </a:lnTo>
                  <a:lnTo>
                    <a:pt x="4274726" y="2388337"/>
                  </a:lnTo>
                  <a:lnTo>
                    <a:pt x="0" y="2388337"/>
                  </a:lnTo>
                  <a:close/>
                </a:path>
              </a:pathLst>
            </a:custGeom>
            <a:solidFill>
              <a:srgbClr val="000000">
                <a:alpha val="0"/>
              </a:srgbClr>
            </a:solidFill>
            <a:ln w="38100" cap="sq">
              <a:solidFill>
                <a:srgbClr val="FFFFFF"/>
              </a:solidFill>
              <a:prstDash val="solid"/>
              <a:miter/>
            </a:ln>
          </p:spPr>
        </p:sp>
        <p:sp>
          <p:nvSpPr>
            <p:cNvPr id="4" name="TextBox 4"/>
            <p:cNvSpPr txBox="1"/>
            <p:nvPr/>
          </p:nvSpPr>
          <p:spPr>
            <a:xfrm>
              <a:off x="0" y="-76200"/>
              <a:ext cx="4274726" cy="2464537"/>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762876">
            <a:off x="11881304" y="779336"/>
            <a:ext cx="10755991" cy="10755991"/>
          </a:xfrm>
          <a:custGeom>
            <a:avLst/>
            <a:gdLst/>
            <a:ahLst/>
            <a:cxnLst/>
            <a:rect l="l" t="t" r="r" b="b"/>
            <a:pathLst>
              <a:path w="10755991" h="10755991">
                <a:moveTo>
                  <a:pt x="0" y="0"/>
                </a:moveTo>
                <a:lnTo>
                  <a:pt x="10755992" y="0"/>
                </a:lnTo>
                <a:lnTo>
                  <a:pt x="10755992" y="10755992"/>
                </a:lnTo>
                <a:lnTo>
                  <a:pt x="0" y="1075599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1406269" y="-2235"/>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5"/>
              <a:stretch>
                <a:fillRect l="-63539" r="-13693"/>
              </a:stretch>
            </a:blipFill>
          </p:spPr>
        </p:sp>
      </p:grpSp>
      <p:sp>
        <p:nvSpPr>
          <p:cNvPr id="12" name="TextBox 12"/>
          <p:cNvSpPr txBox="1"/>
          <p:nvPr/>
        </p:nvSpPr>
        <p:spPr>
          <a:xfrm>
            <a:off x="1968408" y="1095375"/>
            <a:ext cx="8170980" cy="5457825"/>
          </a:xfrm>
          <a:prstGeom prst="rect">
            <a:avLst/>
          </a:prstGeom>
        </p:spPr>
        <p:txBody>
          <a:bodyPr lIns="0" tIns="0" rIns="0" bIns="0" rtlCol="0" anchor="t">
            <a:spAutoFit/>
          </a:bodyPr>
          <a:lstStyle/>
          <a:p>
            <a:pPr>
              <a:lnSpc>
                <a:spcPts val="14250"/>
              </a:lnSpc>
            </a:pPr>
            <a:r>
              <a:rPr lang="en-US" sz="12500" dirty="0">
                <a:solidFill>
                  <a:srgbClr val="FFFFFF"/>
                </a:solidFill>
                <a:latin typeface="Open Sans 1 Bold"/>
              </a:rPr>
              <a:t>Process for Losing Agency</a:t>
            </a:r>
          </a:p>
        </p:txBody>
      </p:sp>
      <p:pic>
        <p:nvPicPr>
          <p:cNvPr id="13" name="Picture 12" descr="Text&#10;&#10;Description automatically generated">
            <a:extLst>
              <a:ext uri="{FF2B5EF4-FFF2-40B4-BE49-F238E27FC236}">
                <a16:creationId xmlns:a16="http://schemas.microsoft.com/office/drawing/2014/main" id="{B6E1FE90-050D-1CB6-9A46-A3A9B0697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8408" y="7585675"/>
            <a:ext cx="3365592" cy="1451664"/>
          </a:xfrm>
          <a:prstGeom prst="rect">
            <a:avLst/>
          </a:prstGeom>
        </p:spPr>
      </p:pic>
      <p:cxnSp>
        <p:nvCxnSpPr>
          <p:cNvPr id="14" name="Straight Connector 13">
            <a:extLst>
              <a:ext uri="{FF2B5EF4-FFF2-40B4-BE49-F238E27FC236}">
                <a16:creationId xmlns:a16="http://schemas.microsoft.com/office/drawing/2014/main" id="{26D1C4EF-8559-EDCD-10F4-7986FA64282F}"/>
              </a:ext>
            </a:extLst>
          </p:cNvPr>
          <p:cNvCxnSpPr>
            <a:cxnSpLocks/>
          </p:cNvCxnSpPr>
          <p:nvPr/>
        </p:nvCxnSpPr>
        <p:spPr>
          <a:xfrm>
            <a:off x="1968408" y="6896100"/>
            <a:ext cx="847099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80244" y="2531990"/>
            <a:ext cx="13512932" cy="6872009"/>
          </a:xfrm>
          <a:prstGeom prst="rect">
            <a:avLst/>
          </a:prstGeom>
        </p:spPr>
        <p:txBody>
          <a:bodyPr wrap="square" lIns="0" tIns="0" rIns="0" bIns="0" rtlCol="0" anchor="t">
            <a:spAutoFit/>
          </a:bodyPr>
          <a:lstStyle/>
          <a:p>
            <a:pPr>
              <a:lnSpc>
                <a:spcPts val="6299"/>
              </a:lnSpc>
            </a:pPr>
            <a:r>
              <a:rPr lang="en-US" sz="3000" dirty="0">
                <a:solidFill>
                  <a:srgbClr val="24307A"/>
                </a:solidFill>
                <a:latin typeface="Open Sans 1"/>
              </a:rPr>
              <a:t>If you receive the notification to approve or deny the form, </a:t>
            </a:r>
            <a:r>
              <a:rPr lang="en-US" sz="3000" dirty="0">
                <a:solidFill>
                  <a:srgbClr val="E11E1E"/>
                </a:solidFill>
                <a:latin typeface="Open Sans 1"/>
              </a:rPr>
              <a:t>please click the link in the email to term the record. </a:t>
            </a:r>
          </a:p>
          <a:p>
            <a:pPr>
              <a:lnSpc>
                <a:spcPts val="6299"/>
              </a:lnSpc>
            </a:pPr>
            <a:endParaRPr lang="en-US" sz="3000" dirty="0">
              <a:solidFill>
                <a:srgbClr val="E11E1E"/>
              </a:solidFill>
              <a:latin typeface="Open Sans 1"/>
            </a:endParaRPr>
          </a:p>
          <a:p>
            <a:pPr>
              <a:lnSpc>
                <a:spcPts val="6299"/>
              </a:lnSpc>
            </a:pPr>
            <a:r>
              <a:rPr lang="en-US" sz="3000" b="1" u="sng" dirty="0">
                <a:solidFill>
                  <a:srgbClr val="E11E1E"/>
                </a:solidFill>
                <a:latin typeface="Open Sans 1"/>
              </a:rPr>
              <a:t>DO NOT</a:t>
            </a:r>
            <a:r>
              <a:rPr lang="en-US" sz="3000" b="1" dirty="0">
                <a:solidFill>
                  <a:srgbClr val="24307A"/>
                </a:solidFill>
                <a:latin typeface="Open Sans 1"/>
              </a:rPr>
              <a:t>  </a:t>
            </a:r>
            <a:r>
              <a:rPr lang="en-US" sz="3000" dirty="0">
                <a:solidFill>
                  <a:srgbClr val="24307A"/>
                </a:solidFill>
                <a:latin typeface="Open Sans 1"/>
              </a:rPr>
              <a:t>log into the Edison and term the record via non-payroll job data. This disconnects the entire form. The hiring agency will no longer receive the updates.</a:t>
            </a: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p:txBody>
      </p:sp>
      <p:grpSp>
        <p:nvGrpSpPr>
          <p:cNvPr id="3" name="Group 3"/>
          <p:cNvGrpSpPr/>
          <p:nvPr/>
        </p:nvGrpSpPr>
        <p:grpSpPr>
          <a:xfrm>
            <a:off x="13823667" y="6929563"/>
            <a:ext cx="2844475" cy="2844475"/>
            <a:chOff x="0" y="0"/>
            <a:chExt cx="3792633" cy="3792633"/>
          </a:xfrm>
        </p:grpSpPr>
        <p:sp>
          <p:nvSpPr>
            <p:cNvPr id="4" name="Freeform 4"/>
            <p:cNvSpPr/>
            <p:nvPr/>
          </p:nvSpPr>
          <p:spPr>
            <a:xfrm>
              <a:off x="0" y="0"/>
              <a:ext cx="3792633" cy="3792633"/>
            </a:xfrm>
            <a:custGeom>
              <a:avLst/>
              <a:gdLst/>
              <a:ahLst/>
              <a:cxnLst/>
              <a:rect l="l" t="t" r="r" b="b"/>
              <a:pathLst>
                <a:path w="3792633" h="3792633">
                  <a:moveTo>
                    <a:pt x="0" y="0"/>
                  </a:moveTo>
                  <a:lnTo>
                    <a:pt x="3792633" y="0"/>
                  </a:lnTo>
                  <a:lnTo>
                    <a:pt x="3792633" y="3792633"/>
                  </a:lnTo>
                  <a:lnTo>
                    <a:pt x="0" y="3792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86023" y="286023"/>
              <a:ext cx="3220586" cy="3220586"/>
            </a:xfrm>
            <a:custGeom>
              <a:avLst/>
              <a:gdLst/>
              <a:ahLst/>
              <a:cxnLst/>
              <a:rect l="l" t="t" r="r" b="b"/>
              <a:pathLst>
                <a:path w="3220586" h="3220586">
                  <a:moveTo>
                    <a:pt x="0" y="0"/>
                  </a:moveTo>
                  <a:lnTo>
                    <a:pt x="3220587" y="0"/>
                  </a:lnTo>
                  <a:lnTo>
                    <a:pt x="3220587" y="3220587"/>
                  </a:lnTo>
                  <a:lnTo>
                    <a:pt x="0" y="32205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453013" y="453013"/>
              <a:ext cx="2886607" cy="2886607"/>
            </a:xfrm>
            <a:custGeom>
              <a:avLst/>
              <a:gdLst/>
              <a:ahLst/>
              <a:cxnLst/>
              <a:rect l="l" t="t" r="r" b="b"/>
              <a:pathLst>
                <a:path w="2886607" h="2886607">
                  <a:moveTo>
                    <a:pt x="0" y="0"/>
                  </a:moveTo>
                  <a:lnTo>
                    <a:pt x="2886607" y="0"/>
                  </a:lnTo>
                  <a:lnTo>
                    <a:pt x="2886607" y="2886607"/>
                  </a:lnTo>
                  <a:lnTo>
                    <a:pt x="0" y="28866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7" name="Freeform 7"/>
          <p:cNvSpPr/>
          <p:nvPr/>
        </p:nvSpPr>
        <p:spPr>
          <a:xfrm>
            <a:off x="14414403" y="7737530"/>
            <a:ext cx="1663002" cy="1228543"/>
          </a:xfrm>
          <a:custGeom>
            <a:avLst/>
            <a:gdLst/>
            <a:ahLst/>
            <a:cxnLst/>
            <a:rect l="l" t="t" r="r" b="b"/>
            <a:pathLst>
              <a:path w="1663002" h="1228543">
                <a:moveTo>
                  <a:pt x="0" y="0"/>
                </a:moveTo>
                <a:lnTo>
                  <a:pt x="1663002" y="0"/>
                </a:lnTo>
                <a:lnTo>
                  <a:pt x="1663002" y="1228542"/>
                </a:lnTo>
                <a:lnTo>
                  <a:pt x="0" y="1228542"/>
                </a:lnTo>
                <a:lnTo>
                  <a:pt x="0" y="0"/>
                </a:lnTo>
                <a:close/>
              </a:path>
            </a:pathLst>
          </a:custGeom>
          <a:blipFill>
            <a:blip r:embed="rId9"/>
            <a:stretch>
              <a:fillRect/>
            </a:stretch>
          </a:blipFill>
        </p:spPr>
      </p:sp>
      <p:grpSp>
        <p:nvGrpSpPr>
          <p:cNvPr id="12" name="Group 12"/>
          <p:cNvGrpSpPr/>
          <p:nvPr/>
        </p:nvGrpSpPr>
        <p:grpSpPr>
          <a:xfrm>
            <a:off x="-281332" y="-157449"/>
            <a:ext cx="19236085" cy="2441339"/>
            <a:chOff x="0" y="0"/>
            <a:chExt cx="5066294" cy="642986"/>
          </a:xfrm>
        </p:grpSpPr>
        <p:sp>
          <p:nvSpPr>
            <p:cNvPr id="13" name="Freeform 1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75787B"/>
            </a:solidFill>
          </p:spPr>
        </p:sp>
        <p:sp>
          <p:nvSpPr>
            <p:cNvPr id="14" name="TextBox 1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15" name="AutoShape 15"/>
          <p:cNvSpPr/>
          <p:nvPr/>
        </p:nvSpPr>
        <p:spPr>
          <a:xfrm flipV="1">
            <a:off x="-666753" y="2283891"/>
            <a:ext cx="19621506" cy="0"/>
          </a:xfrm>
          <a:prstGeom prst="line">
            <a:avLst/>
          </a:prstGeom>
          <a:ln w="85725" cap="flat">
            <a:solidFill>
              <a:srgbClr val="24307A"/>
            </a:solidFill>
            <a:prstDash val="solid"/>
            <a:headEnd type="diamond" w="lg" len="lg"/>
            <a:tailEnd type="diamond" w="lg" len="lg"/>
          </a:ln>
        </p:spPr>
      </p:sp>
      <p:sp>
        <p:nvSpPr>
          <p:cNvPr id="16" name="TextBox 16"/>
          <p:cNvSpPr txBox="1"/>
          <p:nvPr/>
        </p:nvSpPr>
        <p:spPr>
          <a:xfrm>
            <a:off x="4284076" y="940548"/>
            <a:ext cx="10105269" cy="1024255"/>
          </a:xfrm>
          <a:prstGeom prst="rect">
            <a:avLst/>
          </a:prstGeom>
        </p:spPr>
        <p:txBody>
          <a:bodyPr lIns="0" tIns="0" rIns="0" bIns="0" rtlCol="0" anchor="t">
            <a:spAutoFit/>
          </a:bodyPr>
          <a:lstStyle/>
          <a:p>
            <a:pPr algn="ctr">
              <a:lnSpc>
                <a:spcPts val="7909"/>
              </a:lnSpc>
            </a:pPr>
            <a:r>
              <a:rPr lang="en-US" sz="6999" spc="-209" dirty="0" err="1">
                <a:solidFill>
                  <a:srgbClr val="FFFFFF"/>
                </a:solidFill>
                <a:latin typeface="Open Sans 1 Bold"/>
              </a:rPr>
              <a:t>eForm</a:t>
            </a:r>
            <a:r>
              <a:rPr lang="en-US" sz="6999" spc="-209" dirty="0">
                <a:solidFill>
                  <a:srgbClr val="FFFFFF"/>
                </a:solidFill>
                <a:latin typeface="Open Sans 1 Bold"/>
              </a:rPr>
              <a:t> Link Action</a:t>
            </a:r>
          </a:p>
        </p:txBody>
      </p:sp>
      <p:pic>
        <p:nvPicPr>
          <p:cNvPr id="17" name="Picture 16" descr="A black and white sign&#10;&#10;Description automatically generated with low confidence">
            <a:extLst>
              <a:ext uri="{FF2B5EF4-FFF2-40B4-BE49-F238E27FC236}">
                <a16:creationId xmlns:a16="http://schemas.microsoft.com/office/drawing/2014/main" id="{542754A5-6435-EEDC-762D-6E1ABF2C9C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17845"/>
            <a:ext cx="16230600" cy="21510707"/>
            <a:chOff x="0" y="0"/>
            <a:chExt cx="660400" cy="875240"/>
          </a:xfrm>
        </p:grpSpPr>
        <p:sp>
          <p:nvSpPr>
            <p:cNvPr id="3" name="Freeform 3"/>
            <p:cNvSpPr/>
            <p:nvPr/>
          </p:nvSpPr>
          <p:spPr>
            <a:xfrm>
              <a:off x="0" y="0"/>
              <a:ext cx="660400" cy="875240"/>
            </a:xfrm>
            <a:custGeom>
              <a:avLst/>
              <a:gdLst/>
              <a:ahLst/>
              <a:cxnLst/>
              <a:rect l="l" t="t" r="r" b="b"/>
              <a:pathLst>
                <a:path w="660400" h="87524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9889"/>
                  </a:cubicBezTo>
                  <a:lnTo>
                    <a:pt x="660400" y="875240"/>
                  </a:lnTo>
                  <a:lnTo>
                    <a:pt x="0" y="875240"/>
                  </a:lnTo>
                  <a:lnTo>
                    <a:pt x="0" y="330294"/>
                  </a:lnTo>
                  <a:cubicBezTo>
                    <a:pt x="1782" y="185660"/>
                    <a:pt x="93019" y="64045"/>
                    <a:pt x="220252" y="19070"/>
                  </a:cubicBezTo>
                  <a:close/>
                </a:path>
              </a:pathLst>
            </a:custGeom>
            <a:solidFill>
              <a:srgbClr val="FFFFFF"/>
            </a:solidFill>
          </p:spPr>
        </p:sp>
        <p:sp>
          <p:nvSpPr>
            <p:cNvPr id="4" name="TextBox 4"/>
            <p:cNvSpPr txBox="1"/>
            <p:nvPr/>
          </p:nvSpPr>
          <p:spPr>
            <a:xfrm>
              <a:off x="0" y="50800"/>
              <a:ext cx="660400" cy="824440"/>
            </a:xfrm>
            <a:prstGeom prst="rect">
              <a:avLst/>
            </a:prstGeom>
          </p:spPr>
          <p:txBody>
            <a:bodyPr lIns="50800" tIns="50800" rIns="50800" bIns="50800" rtlCol="0" anchor="ctr"/>
            <a:lstStyle/>
            <a:p>
              <a:pPr algn="ctr">
                <a:lnSpc>
                  <a:spcPts val="3425"/>
                </a:lnSpc>
              </a:pPr>
              <a:endParaRPr/>
            </a:p>
          </p:txBody>
        </p:sp>
      </p:grpSp>
      <p:grpSp>
        <p:nvGrpSpPr>
          <p:cNvPr id="5" name="Group 5"/>
          <p:cNvGrpSpPr/>
          <p:nvPr/>
        </p:nvGrpSpPr>
        <p:grpSpPr>
          <a:xfrm>
            <a:off x="2929698" y="6473120"/>
            <a:ext cx="12667252" cy="3171562"/>
            <a:chOff x="0" y="0"/>
            <a:chExt cx="16889670" cy="4228749"/>
          </a:xfrm>
        </p:grpSpPr>
        <p:grpSp>
          <p:nvGrpSpPr>
            <p:cNvPr id="6" name="Group 6"/>
            <p:cNvGrpSpPr/>
            <p:nvPr/>
          </p:nvGrpSpPr>
          <p:grpSpPr>
            <a:xfrm>
              <a:off x="0" y="0"/>
              <a:ext cx="3860449" cy="38604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25" r="-125"/>
                </a:stretch>
              </a:blipFill>
            </p:spPr>
          </p:sp>
        </p:grpSp>
        <p:grpSp>
          <p:nvGrpSpPr>
            <p:cNvPr id="8" name="Group 8"/>
            <p:cNvGrpSpPr/>
            <p:nvPr/>
          </p:nvGrpSpPr>
          <p:grpSpPr>
            <a:xfrm>
              <a:off x="6479875" y="0"/>
              <a:ext cx="3860449" cy="38604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sp>
        </p:grpSp>
        <p:sp>
          <p:nvSpPr>
            <p:cNvPr id="10" name="Freeform 10"/>
            <p:cNvSpPr/>
            <p:nvPr/>
          </p:nvSpPr>
          <p:spPr>
            <a:xfrm>
              <a:off x="12956524" y="168728"/>
              <a:ext cx="3933145" cy="4060021"/>
            </a:xfrm>
            <a:custGeom>
              <a:avLst/>
              <a:gdLst/>
              <a:ahLst/>
              <a:cxnLst/>
              <a:rect l="l" t="t" r="r" b="b"/>
              <a:pathLst>
                <a:path w="3933145" h="4060021">
                  <a:moveTo>
                    <a:pt x="0" y="0"/>
                  </a:moveTo>
                  <a:lnTo>
                    <a:pt x="3933146" y="0"/>
                  </a:lnTo>
                  <a:lnTo>
                    <a:pt x="3933146" y="4060021"/>
                  </a:lnTo>
                  <a:lnTo>
                    <a:pt x="0" y="4060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1" name="TextBox 11"/>
          <p:cNvSpPr txBox="1"/>
          <p:nvPr/>
        </p:nvSpPr>
        <p:spPr>
          <a:xfrm>
            <a:off x="3512038" y="3024435"/>
            <a:ext cx="11059368" cy="2803525"/>
          </a:xfrm>
          <a:prstGeom prst="rect">
            <a:avLst/>
          </a:prstGeom>
        </p:spPr>
        <p:txBody>
          <a:bodyPr lIns="0" tIns="0" rIns="0" bIns="0" rtlCol="0" anchor="t">
            <a:spAutoFit/>
          </a:bodyPr>
          <a:lstStyle/>
          <a:p>
            <a:pPr algn="ctr">
              <a:lnSpc>
                <a:spcPts val="5600"/>
              </a:lnSpc>
            </a:pPr>
            <a:r>
              <a:rPr lang="en-US" sz="4000" dirty="0">
                <a:solidFill>
                  <a:srgbClr val="000000"/>
                </a:solidFill>
                <a:latin typeface="Open Sans 1 Ultra-Bold"/>
              </a:rPr>
              <a:t>How do you feel about </a:t>
            </a:r>
            <a:r>
              <a:rPr lang="en-US" sz="4000" dirty="0" err="1">
                <a:solidFill>
                  <a:srgbClr val="000000"/>
                </a:solidFill>
                <a:latin typeface="Open Sans 1 Ultra-Bold"/>
              </a:rPr>
              <a:t>eForms</a:t>
            </a:r>
            <a:r>
              <a:rPr lang="en-US" sz="4000" dirty="0">
                <a:solidFill>
                  <a:srgbClr val="000000"/>
                </a:solidFill>
                <a:latin typeface="Open Sans 1 Ultra-Bold"/>
              </a:rPr>
              <a:t>?</a:t>
            </a:r>
          </a:p>
          <a:p>
            <a:pPr>
              <a:lnSpc>
                <a:spcPts val="5600"/>
              </a:lnSpc>
            </a:pPr>
            <a:endParaRPr lang="en-US" sz="4000" dirty="0">
              <a:solidFill>
                <a:srgbClr val="000000"/>
              </a:solidFill>
              <a:latin typeface="Open Sans 1 Ultra-Bold"/>
            </a:endParaRPr>
          </a:p>
          <a:p>
            <a:pPr algn="ctr">
              <a:lnSpc>
                <a:spcPts val="5600"/>
              </a:lnSpc>
            </a:pPr>
            <a:r>
              <a:rPr lang="en-US" sz="4000" dirty="0">
                <a:solidFill>
                  <a:srgbClr val="000000"/>
                </a:solidFill>
                <a:latin typeface="Open Sans 1 Ultra-Bold"/>
              </a:rPr>
              <a:t>Let us know by entering an emoji in the chat or using the reactions in Teams.</a:t>
            </a:r>
          </a:p>
        </p:txBody>
      </p:sp>
      <p:sp>
        <p:nvSpPr>
          <p:cNvPr id="12" name="TextBox 12"/>
          <p:cNvSpPr txBox="1"/>
          <p:nvPr/>
        </p:nvSpPr>
        <p:spPr>
          <a:xfrm>
            <a:off x="7486739" y="481796"/>
            <a:ext cx="3314522" cy="2057120"/>
          </a:xfrm>
          <a:prstGeom prst="rect">
            <a:avLst/>
          </a:prstGeom>
        </p:spPr>
        <p:txBody>
          <a:bodyPr lIns="0" tIns="0" rIns="0" bIns="0" rtlCol="0" anchor="t">
            <a:spAutoFit/>
          </a:bodyPr>
          <a:lstStyle/>
          <a:p>
            <a:pPr algn="ctr">
              <a:lnSpc>
                <a:spcPts val="16815"/>
              </a:lnSpc>
            </a:pPr>
            <a:r>
              <a:rPr lang="en-US" sz="12011" dirty="0">
                <a:solidFill>
                  <a:srgbClr val="000000"/>
                </a:solidFill>
                <a:latin typeface="Open Sans 1 Bold"/>
              </a:rPr>
              <a:t>Poll</a:t>
            </a:r>
          </a:p>
        </p:txBody>
      </p:sp>
      <p:pic>
        <p:nvPicPr>
          <p:cNvPr id="19" name="Picture 18" descr="A black and white sign&#10;&#10;Description automatically generated with low confidence">
            <a:extLst>
              <a:ext uri="{FF2B5EF4-FFF2-40B4-BE49-F238E27FC236}">
                <a16:creationId xmlns:a16="http://schemas.microsoft.com/office/drawing/2014/main" id="{8609AFE9-AE5C-A961-ADBD-97DE98964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326" y="9452948"/>
            <a:ext cx="1698584" cy="834052"/>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70588" y="2557610"/>
            <a:ext cx="9946821" cy="3743910"/>
          </a:xfrm>
          <a:prstGeom prst="rect">
            <a:avLst/>
          </a:prstGeom>
        </p:spPr>
        <p:txBody>
          <a:bodyPr wrap="square" lIns="0" tIns="0" rIns="0" bIns="0" rtlCol="0" anchor="t">
            <a:spAutoFit/>
          </a:bodyPr>
          <a:lstStyle/>
          <a:p>
            <a:pPr>
              <a:lnSpc>
                <a:spcPts val="6478"/>
              </a:lnSpc>
            </a:pPr>
            <a:r>
              <a:rPr lang="en-US" sz="3000" dirty="0">
                <a:solidFill>
                  <a:srgbClr val="24307A"/>
                </a:solidFill>
                <a:latin typeface="Open Sans 1"/>
              </a:rPr>
              <a:t>Example of the email the losing agency ABC will receive.</a:t>
            </a:r>
          </a:p>
          <a:p>
            <a:pPr>
              <a:lnSpc>
                <a:spcPts val="6478"/>
              </a:lnSpc>
            </a:pPr>
            <a:endParaRPr lang="en-US" sz="4627" dirty="0">
              <a:solidFill>
                <a:srgbClr val="24307A"/>
              </a:solidFill>
              <a:latin typeface="Open Sans 1"/>
            </a:endParaRPr>
          </a:p>
          <a:p>
            <a:pPr>
              <a:lnSpc>
                <a:spcPts val="4007"/>
              </a:lnSpc>
            </a:pPr>
            <a:endParaRPr lang="en-US" sz="4627" dirty="0">
              <a:solidFill>
                <a:srgbClr val="24307A"/>
              </a:solidFill>
              <a:latin typeface="Open Sans 1"/>
            </a:endParaRPr>
          </a:p>
          <a:p>
            <a:pPr>
              <a:lnSpc>
                <a:spcPts val="4007"/>
              </a:lnSpc>
            </a:pPr>
            <a:endParaRPr lang="en-US" sz="4627" dirty="0">
              <a:solidFill>
                <a:srgbClr val="24307A"/>
              </a:solidFill>
              <a:latin typeface="Open Sans 1"/>
            </a:endParaRPr>
          </a:p>
          <a:p>
            <a:pPr>
              <a:lnSpc>
                <a:spcPts val="4007"/>
              </a:lnSpc>
            </a:pPr>
            <a:endParaRPr lang="en-US" sz="4627" dirty="0">
              <a:solidFill>
                <a:srgbClr val="24307A"/>
              </a:solidFill>
              <a:latin typeface="Open Sans 1"/>
            </a:endParaRPr>
          </a:p>
          <a:p>
            <a:pPr>
              <a:lnSpc>
                <a:spcPts val="4007"/>
              </a:lnSpc>
            </a:pPr>
            <a:endParaRPr lang="en-US" sz="4627" dirty="0">
              <a:solidFill>
                <a:srgbClr val="24307A"/>
              </a:solidFill>
              <a:latin typeface="Open Sans 1"/>
            </a:endParaRPr>
          </a:p>
        </p:txBody>
      </p:sp>
      <p:sp>
        <p:nvSpPr>
          <p:cNvPr id="3" name="Freeform 3"/>
          <p:cNvSpPr/>
          <p:nvPr/>
        </p:nvSpPr>
        <p:spPr>
          <a:xfrm>
            <a:off x="2244764" y="3614863"/>
            <a:ext cx="13798471" cy="4688601"/>
          </a:xfrm>
          <a:custGeom>
            <a:avLst/>
            <a:gdLst/>
            <a:ahLst/>
            <a:cxnLst/>
            <a:rect l="l" t="t" r="r" b="b"/>
            <a:pathLst>
              <a:path w="13798471" h="4688601">
                <a:moveTo>
                  <a:pt x="0" y="0"/>
                </a:moveTo>
                <a:lnTo>
                  <a:pt x="13798472" y="0"/>
                </a:lnTo>
                <a:lnTo>
                  <a:pt x="13798472" y="4688601"/>
                </a:lnTo>
                <a:lnTo>
                  <a:pt x="0" y="4688601"/>
                </a:lnTo>
                <a:lnTo>
                  <a:pt x="0" y="0"/>
                </a:lnTo>
                <a:close/>
              </a:path>
            </a:pathLst>
          </a:custGeom>
          <a:blipFill>
            <a:blip r:embed="rId3"/>
            <a:stretch>
              <a:fillRect/>
            </a:stretch>
          </a:blipFill>
        </p:spPr>
      </p:sp>
      <p:grpSp>
        <p:nvGrpSpPr>
          <p:cNvPr id="4" name="Group 4"/>
          <p:cNvGrpSpPr/>
          <p:nvPr/>
        </p:nvGrpSpPr>
        <p:grpSpPr>
          <a:xfrm>
            <a:off x="-281332" y="-157449"/>
            <a:ext cx="19236085" cy="2441339"/>
            <a:chOff x="0" y="0"/>
            <a:chExt cx="5066294" cy="642986"/>
          </a:xfrm>
        </p:grpSpPr>
        <p:sp>
          <p:nvSpPr>
            <p:cNvPr id="5" name="Freeform 5"/>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75787B"/>
            </a:solidFill>
          </p:spPr>
        </p:sp>
        <p:sp>
          <p:nvSpPr>
            <p:cNvPr id="6" name="TextBox 6"/>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7" name="TextBox 7"/>
          <p:cNvSpPr txBox="1"/>
          <p:nvPr/>
        </p:nvSpPr>
        <p:spPr>
          <a:xfrm>
            <a:off x="2045811" y="869111"/>
            <a:ext cx="14196377"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Reviewing the forms/comments</a:t>
            </a:r>
          </a:p>
        </p:txBody>
      </p:sp>
      <p:sp>
        <p:nvSpPr>
          <p:cNvPr id="8" name="TextBox 8"/>
          <p:cNvSpPr txBox="1"/>
          <p:nvPr/>
        </p:nvSpPr>
        <p:spPr>
          <a:xfrm>
            <a:off x="4754432" y="8218214"/>
            <a:ext cx="8718910" cy="2832442"/>
          </a:xfrm>
          <a:prstGeom prst="rect">
            <a:avLst/>
          </a:prstGeom>
        </p:spPr>
        <p:txBody>
          <a:bodyPr wrap="square" lIns="0" tIns="0" rIns="0" bIns="0" rtlCol="0" anchor="t">
            <a:spAutoFit/>
          </a:bodyPr>
          <a:lstStyle/>
          <a:p>
            <a:pPr>
              <a:lnSpc>
                <a:spcPts val="6299"/>
              </a:lnSpc>
            </a:pPr>
            <a:r>
              <a:rPr lang="en-US" sz="3000" dirty="0">
                <a:solidFill>
                  <a:srgbClr val="24307A"/>
                </a:solidFill>
                <a:latin typeface="Open Sans" panose="020B0606030504020204" pitchFamily="34" charset="0"/>
                <a:ea typeface="Open Sans" panose="020B0606030504020204" pitchFamily="34" charset="0"/>
                <a:cs typeface="Open Sans" panose="020B0606030504020204" pitchFamily="34" charset="0"/>
              </a:rPr>
              <a:t>Once logged into Edison, click the blue hyperlink.</a:t>
            </a: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a:p>
            <a:pPr>
              <a:lnSpc>
                <a:spcPts val="3896"/>
              </a:lnSpc>
            </a:pPr>
            <a:endParaRPr lang="en-US" sz="4500" dirty="0">
              <a:solidFill>
                <a:srgbClr val="24307A"/>
              </a:solidFill>
              <a:latin typeface="Open Sans 1"/>
            </a:endParaRPr>
          </a:p>
        </p:txBody>
      </p:sp>
      <p:sp>
        <p:nvSpPr>
          <p:cNvPr id="9" name="AutoShape 9"/>
          <p:cNvSpPr/>
          <p:nvPr/>
        </p:nvSpPr>
        <p:spPr>
          <a:xfrm flipV="1">
            <a:off x="12801600" y="7358773"/>
            <a:ext cx="0" cy="1061327"/>
          </a:xfrm>
          <a:prstGeom prst="line">
            <a:avLst/>
          </a:prstGeom>
          <a:ln w="76200" cap="flat">
            <a:solidFill>
              <a:srgbClr val="E11E1E"/>
            </a:solidFill>
            <a:prstDash val="solid"/>
            <a:headEnd type="none" w="sm" len="sm"/>
            <a:tailEnd type="arrow" w="med" len="sm"/>
          </a:ln>
        </p:spPr>
      </p:sp>
      <p:sp>
        <p:nvSpPr>
          <p:cNvPr id="10" name="Freeform 10"/>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1" name="AutoShape 11"/>
          <p:cNvSpPr/>
          <p:nvPr/>
        </p:nvSpPr>
        <p:spPr>
          <a:xfrm flipV="1">
            <a:off x="-666753" y="2283891"/>
            <a:ext cx="19621506" cy="0"/>
          </a:xfrm>
          <a:prstGeom prst="line">
            <a:avLst/>
          </a:prstGeom>
          <a:ln w="57150" cap="flat">
            <a:solidFill>
              <a:srgbClr val="24307A"/>
            </a:solidFill>
            <a:prstDash val="solid"/>
            <a:headEnd type="diamond" w="lg" len="lg"/>
            <a:tailEnd type="diamond" w="lg" len="lg"/>
          </a:ln>
        </p:spPr>
      </p:sp>
      <p:pic>
        <p:nvPicPr>
          <p:cNvPr id="16" name="Picture 15" descr="A black and white sign&#10;&#10;Description automatically generated with low confidence">
            <a:extLst>
              <a:ext uri="{FF2B5EF4-FFF2-40B4-BE49-F238E27FC236}">
                <a16:creationId xmlns:a16="http://schemas.microsoft.com/office/drawing/2014/main" id="{B3E95D0E-9B32-ACFE-70BB-EC9635C12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75787B"/>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24307A"/>
            </a:solidFill>
            <a:prstDash val="solid"/>
            <a:headEnd type="diamond" w="lg" len="lg"/>
            <a:tailEnd type="diamond" w="lg" len="lg"/>
          </a:ln>
        </p:spPr>
      </p:sp>
      <p:sp>
        <p:nvSpPr>
          <p:cNvPr id="6" name="TextBox 6"/>
          <p:cNvSpPr txBox="1"/>
          <p:nvPr/>
        </p:nvSpPr>
        <p:spPr>
          <a:xfrm>
            <a:off x="3882460" y="940548"/>
            <a:ext cx="10523080" cy="1024255"/>
          </a:xfrm>
          <a:prstGeom prst="rect">
            <a:avLst/>
          </a:prstGeom>
        </p:spPr>
        <p:txBody>
          <a:bodyPr lIns="0" tIns="0" rIns="0" bIns="0" rtlCol="0" anchor="t">
            <a:spAutoFit/>
          </a:bodyPr>
          <a:lstStyle/>
          <a:p>
            <a:pPr algn="ctr">
              <a:lnSpc>
                <a:spcPts val="7909"/>
              </a:lnSpc>
            </a:pPr>
            <a:r>
              <a:rPr lang="en-US" sz="6999" spc="-209">
                <a:solidFill>
                  <a:srgbClr val="FFFFFF"/>
                </a:solidFill>
                <a:latin typeface="Open Sans 1 Bold"/>
              </a:rPr>
              <a:t>eForm Link Process</a:t>
            </a:r>
          </a:p>
        </p:txBody>
      </p:sp>
      <p:sp>
        <p:nvSpPr>
          <p:cNvPr id="7" name="AutoShape 7"/>
          <p:cNvSpPr/>
          <p:nvPr/>
        </p:nvSpPr>
        <p:spPr>
          <a:xfrm flipV="1">
            <a:off x="-666753" y="2283891"/>
            <a:ext cx="19621506" cy="0"/>
          </a:xfrm>
          <a:prstGeom prst="line">
            <a:avLst/>
          </a:prstGeom>
          <a:ln w="57150" cap="flat">
            <a:solidFill>
              <a:srgbClr val="24307A"/>
            </a:solidFill>
            <a:prstDash val="solid"/>
            <a:headEnd type="diamond" w="lg" len="lg"/>
            <a:tailEnd type="diamond" w="lg" len="lg"/>
          </a:ln>
        </p:spPr>
      </p:sp>
      <p:sp>
        <p:nvSpPr>
          <p:cNvPr id="8" name="Freeform 8"/>
          <p:cNvSpPr/>
          <p:nvPr/>
        </p:nvSpPr>
        <p:spPr>
          <a:xfrm>
            <a:off x="2385806" y="2584477"/>
            <a:ext cx="13516389" cy="5978041"/>
          </a:xfrm>
          <a:custGeom>
            <a:avLst/>
            <a:gdLst/>
            <a:ahLst/>
            <a:cxnLst/>
            <a:rect l="l" t="t" r="r" b="b"/>
            <a:pathLst>
              <a:path w="13516389" h="5978041">
                <a:moveTo>
                  <a:pt x="0" y="0"/>
                </a:moveTo>
                <a:lnTo>
                  <a:pt x="13516388" y="0"/>
                </a:lnTo>
                <a:lnTo>
                  <a:pt x="13516388" y="5978041"/>
                </a:lnTo>
                <a:lnTo>
                  <a:pt x="0" y="5978041"/>
                </a:lnTo>
                <a:lnTo>
                  <a:pt x="0" y="0"/>
                </a:lnTo>
                <a:close/>
              </a:path>
            </a:pathLst>
          </a:custGeom>
          <a:blipFill>
            <a:blip r:embed="rId3"/>
            <a:stretch>
              <a:fillRect/>
            </a:stretch>
          </a:blipFill>
        </p:spPr>
      </p:sp>
      <p:grpSp>
        <p:nvGrpSpPr>
          <p:cNvPr id="9" name="Group 9"/>
          <p:cNvGrpSpPr/>
          <p:nvPr/>
        </p:nvGrpSpPr>
        <p:grpSpPr>
          <a:xfrm>
            <a:off x="9869195" y="5979873"/>
            <a:ext cx="6157080" cy="970705"/>
            <a:chOff x="0" y="0"/>
            <a:chExt cx="8209440" cy="1294273"/>
          </a:xfrm>
        </p:grpSpPr>
        <p:grpSp>
          <p:nvGrpSpPr>
            <p:cNvPr id="10" name="Group 10"/>
            <p:cNvGrpSpPr/>
            <p:nvPr/>
          </p:nvGrpSpPr>
          <p:grpSpPr>
            <a:xfrm>
              <a:off x="647137" y="216133"/>
              <a:ext cx="7562304" cy="905906"/>
              <a:chOff x="0" y="0"/>
              <a:chExt cx="3392538" cy="406400"/>
            </a:xfrm>
          </p:grpSpPr>
          <p:sp>
            <p:nvSpPr>
              <p:cNvPr id="11" name="Freeform 11"/>
              <p:cNvSpPr/>
              <p:nvPr/>
            </p:nvSpPr>
            <p:spPr>
              <a:xfrm>
                <a:off x="0" y="0"/>
                <a:ext cx="3392538" cy="406400"/>
              </a:xfrm>
              <a:custGeom>
                <a:avLst/>
                <a:gdLst/>
                <a:ahLst/>
                <a:cxnLst/>
                <a:rect l="l" t="t" r="r" b="b"/>
                <a:pathLst>
                  <a:path w="3392538" h="406400">
                    <a:moveTo>
                      <a:pt x="3189338" y="0"/>
                    </a:moveTo>
                    <a:cubicBezTo>
                      <a:pt x="3301562" y="0"/>
                      <a:pt x="3392538" y="90976"/>
                      <a:pt x="3392538" y="203200"/>
                    </a:cubicBezTo>
                    <a:cubicBezTo>
                      <a:pt x="3392538" y="315424"/>
                      <a:pt x="3301562" y="406400"/>
                      <a:pt x="3189338"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2" name="TextBox 12"/>
              <p:cNvSpPr txBox="1"/>
              <p:nvPr/>
            </p:nvSpPr>
            <p:spPr>
              <a:xfrm>
                <a:off x="0" y="-38100"/>
                <a:ext cx="3392538" cy="444500"/>
              </a:xfrm>
              <a:prstGeom prst="rect">
                <a:avLst/>
              </a:prstGeom>
            </p:spPr>
            <p:txBody>
              <a:bodyPr lIns="51727" tIns="51727" rIns="51727" bIns="51727" rtlCol="0" anchor="ctr"/>
              <a:lstStyle/>
              <a:p>
                <a:pPr algn="ctr">
                  <a:lnSpc>
                    <a:spcPts val="2659"/>
                  </a:lnSpc>
                </a:pPr>
                <a:endParaRPr/>
              </a:p>
            </p:txBody>
          </p:sp>
        </p:grpSp>
        <p:sp>
          <p:nvSpPr>
            <p:cNvPr id="13" name="Freeform 13"/>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653737" y="344967"/>
              <a:ext cx="6555703" cy="600613"/>
            </a:xfrm>
            <a:prstGeom prst="rect">
              <a:avLst/>
            </a:prstGeom>
          </p:spPr>
          <p:txBody>
            <a:bodyPr lIns="0" tIns="0" rIns="0" bIns="0" rtlCol="0" anchor="t">
              <a:spAutoFit/>
            </a:bodyPr>
            <a:lstStyle/>
            <a:p>
              <a:pPr>
                <a:lnSpc>
                  <a:spcPts val="3896"/>
                </a:lnSpc>
                <a:spcBef>
                  <a:spcPct val="0"/>
                </a:spcBef>
              </a:pPr>
              <a:r>
                <a:rPr lang="en-US" sz="2783" dirty="0">
                  <a:solidFill>
                    <a:srgbClr val="FFFFFF"/>
                  </a:solidFill>
                  <a:latin typeface="Open Sans 1 Medium"/>
                </a:rPr>
                <a:t>Select Evaluate a </a:t>
              </a:r>
              <a:r>
                <a:rPr lang="en-US" sz="2783" dirty="0" err="1">
                  <a:solidFill>
                    <a:srgbClr val="FFFFFF"/>
                  </a:solidFill>
                  <a:latin typeface="Open Sans 1 Medium"/>
                </a:rPr>
                <a:t>HIre</a:t>
              </a:r>
              <a:r>
                <a:rPr lang="en-US" sz="2783" dirty="0">
                  <a:solidFill>
                    <a:srgbClr val="FFFFFF"/>
                  </a:solidFill>
                  <a:latin typeface="Open Sans 1 Medium"/>
                </a:rPr>
                <a:t> Form</a:t>
              </a:r>
            </a:p>
          </p:txBody>
        </p:sp>
      </p:grpSp>
      <p:sp>
        <p:nvSpPr>
          <p:cNvPr id="16" name="Freeform 16"/>
          <p:cNvSpPr/>
          <p:nvPr/>
        </p:nvSpPr>
        <p:spPr>
          <a:xfrm rot="425950">
            <a:off x="-8949398" y="-112016"/>
            <a:ext cx="9670782" cy="9670782"/>
          </a:xfrm>
          <a:custGeom>
            <a:avLst/>
            <a:gdLst/>
            <a:ahLst/>
            <a:cxnLst/>
            <a:rect l="l" t="t" r="r" b="b"/>
            <a:pathLst>
              <a:path w="9670782" h="9670782">
                <a:moveTo>
                  <a:pt x="0" y="0"/>
                </a:moveTo>
                <a:lnTo>
                  <a:pt x="9670783" y="0"/>
                </a:lnTo>
                <a:lnTo>
                  <a:pt x="9670783" y="9670782"/>
                </a:lnTo>
                <a:lnTo>
                  <a:pt x="0" y="9670782"/>
                </a:lnTo>
                <a:lnTo>
                  <a:pt x="0" y="0"/>
                </a:lnTo>
                <a:close/>
              </a:path>
            </a:pathLst>
          </a:custGeom>
          <a:blipFill>
            <a:blip r:embed="rId8">
              <a:alphaModFix amt="25000"/>
              <a:extLst>
                <a:ext uri="{96DAC541-7B7A-43D3-8B79-37D633B846F1}">
                  <asvg:svgBlip xmlns:asvg="http://schemas.microsoft.com/office/drawing/2016/SVG/main" r:embed="rId9"/>
                </a:ext>
              </a:extLst>
            </a:blip>
            <a:stretch>
              <a:fillRect/>
            </a:stretch>
          </a:blipFill>
        </p:spPr>
      </p:sp>
      <p:pic>
        <p:nvPicPr>
          <p:cNvPr id="21" name="Picture 20" descr="A black and white sign&#10;&#10;Description automatically generated with low confidence">
            <a:extLst>
              <a:ext uri="{FF2B5EF4-FFF2-40B4-BE49-F238E27FC236}">
                <a16:creationId xmlns:a16="http://schemas.microsoft.com/office/drawing/2014/main" id="{051C053A-35D4-24AF-5614-0420F00474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8"/>
            <a:ext cx="19236085" cy="2024348"/>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75787B"/>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1866900"/>
            <a:ext cx="19621506" cy="0"/>
          </a:xfrm>
          <a:prstGeom prst="line">
            <a:avLst/>
          </a:prstGeom>
          <a:ln w="85725" cap="flat">
            <a:solidFill>
              <a:srgbClr val="24307A"/>
            </a:solidFill>
            <a:prstDash val="solid"/>
            <a:headEnd type="diamond" w="lg" len="lg"/>
            <a:tailEnd type="diamond" w="lg" len="lg"/>
          </a:ln>
        </p:spPr>
      </p:sp>
      <p:sp>
        <p:nvSpPr>
          <p:cNvPr id="6" name="Freeform 6"/>
          <p:cNvSpPr/>
          <p:nvPr/>
        </p:nvSpPr>
        <p:spPr>
          <a:xfrm rot="425950">
            <a:off x="17201565" y="1073653"/>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5454033" y="2533718"/>
            <a:ext cx="7379934" cy="6993083"/>
          </a:xfrm>
          <a:custGeom>
            <a:avLst/>
            <a:gdLst/>
            <a:ahLst/>
            <a:cxnLst/>
            <a:rect l="l" t="t" r="r" b="b"/>
            <a:pathLst>
              <a:path w="7379934" h="6993083">
                <a:moveTo>
                  <a:pt x="0" y="0"/>
                </a:moveTo>
                <a:lnTo>
                  <a:pt x="7379934" y="0"/>
                </a:lnTo>
                <a:lnTo>
                  <a:pt x="7379934" y="6993083"/>
                </a:lnTo>
                <a:lnTo>
                  <a:pt x="0" y="6993083"/>
                </a:lnTo>
                <a:lnTo>
                  <a:pt x="0" y="0"/>
                </a:lnTo>
                <a:close/>
              </a:path>
            </a:pathLst>
          </a:custGeom>
          <a:blipFill>
            <a:blip r:embed="rId5"/>
            <a:stretch>
              <a:fillRect/>
            </a:stretch>
          </a:blipFill>
        </p:spPr>
      </p:sp>
      <p:sp>
        <p:nvSpPr>
          <p:cNvPr id="12" name="TextBox 12"/>
          <p:cNvSpPr txBox="1"/>
          <p:nvPr/>
        </p:nvSpPr>
        <p:spPr>
          <a:xfrm>
            <a:off x="3071921" y="642690"/>
            <a:ext cx="12529577" cy="1024255"/>
          </a:xfrm>
          <a:prstGeom prst="rect">
            <a:avLst/>
          </a:prstGeom>
        </p:spPr>
        <p:txBody>
          <a:bodyPr wrap="square" lIns="0" tIns="0" rIns="0" bIns="0" rtlCol="0" anchor="t">
            <a:spAutoFit/>
          </a:bodyPr>
          <a:lstStyle/>
          <a:p>
            <a:pPr algn="ctr">
              <a:lnSpc>
                <a:spcPts val="7909"/>
              </a:lnSpc>
            </a:pPr>
            <a:r>
              <a:rPr lang="en-US" sz="6999" spc="-209" dirty="0">
                <a:solidFill>
                  <a:srgbClr val="FFFFFF"/>
                </a:solidFill>
                <a:latin typeface="Open Sans 1 Bold"/>
              </a:rPr>
              <a:t>Losing Agency Form Actions</a:t>
            </a:r>
          </a:p>
        </p:txBody>
      </p:sp>
      <p:sp>
        <p:nvSpPr>
          <p:cNvPr id="13" name="AutoShape 13"/>
          <p:cNvSpPr/>
          <p:nvPr/>
        </p:nvSpPr>
        <p:spPr>
          <a:xfrm>
            <a:off x="4467756" y="5143500"/>
            <a:ext cx="1206188" cy="0"/>
          </a:xfrm>
          <a:prstGeom prst="line">
            <a:avLst/>
          </a:prstGeom>
          <a:ln w="76200" cap="flat">
            <a:solidFill>
              <a:srgbClr val="E11E1E"/>
            </a:solidFill>
            <a:prstDash val="solid"/>
            <a:headEnd type="none" w="sm" len="sm"/>
            <a:tailEnd type="arrow" w="med" len="sm"/>
          </a:ln>
        </p:spPr>
      </p:sp>
      <p:sp>
        <p:nvSpPr>
          <p:cNvPr id="14" name="AutoShape 14"/>
          <p:cNvSpPr/>
          <p:nvPr/>
        </p:nvSpPr>
        <p:spPr>
          <a:xfrm>
            <a:off x="4467756" y="8558036"/>
            <a:ext cx="1206188" cy="0"/>
          </a:xfrm>
          <a:prstGeom prst="line">
            <a:avLst/>
          </a:prstGeom>
          <a:ln w="76200" cap="flat">
            <a:solidFill>
              <a:srgbClr val="E11E1E"/>
            </a:solidFill>
            <a:prstDash val="solid"/>
            <a:headEnd type="none" w="sm" len="sm"/>
            <a:tailEnd type="arrow" w="med" len="sm"/>
          </a:ln>
        </p:spPr>
      </p:sp>
      <p:pic>
        <p:nvPicPr>
          <p:cNvPr id="15" name="Picture 14" descr="A black and white sign&#10;&#10;Description automatically generated with low confidence">
            <a:extLst>
              <a:ext uri="{FF2B5EF4-FFF2-40B4-BE49-F238E27FC236}">
                <a16:creationId xmlns:a16="http://schemas.microsoft.com/office/drawing/2014/main" id="{F41012E7-0BD6-ADB6-7DD5-EC1F0A61C4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8"/>
            <a:ext cx="19236085" cy="2010062"/>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1866900"/>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201565" y="1073653"/>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3471253" y="2161656"/>
            <a:ext cx="8702446" cy="6931949"/>
          </a:xfrm>
          <a:custGeom>
            <a:avLst/>
            <a:gdLst/>
            <a:ahLst/>
            <a:cxnLst/>
            <a:rect l="l" t="t" r="r" b="b"/>
            <a:pathLst>
              <a:path w="8702446" h="6931949">
                <a:moveTo>
                  <a:pt x="0" y="0"/>
                </a:moveTo>
                <a:lnTo>
                  <a:pt x="8702447" y="0"/>
                </a:lnTo>
                <a:lnTo>
                  <a:pt x="8702447" y="6931949"/>
                </a:lnTo>
                <a:lnTo>
                  <a:pt x="0" y="6931949"/>
                </a:lnTo>
                <a:lnTo>
                  <a:pt x="0" y="0"/>
                </a:lnTo>
                <a:close/>
              </a:path>
            </a:pathLst>
          </a:custGeom>
          <a:blipFill>
            <a:blip r:embed="rId5"/>
            <a:stretch>
              <a:fillRect/>
            </a:stretch>
          </a:blipFill>
        </p:spPr>
      </p:sp>
      <p:sp>
        <p:nvSpPr>
          <p:cNvPr id="12" name="TextBox 12"/>
          <p:cNvSpPr txBox="1"/>
          <p:nvPr/>
        </p:nvSpPr>
        <p:spPr>
          <a:xfrm>
            <a:off x="2890492" y="574001"/>
            <a:ext cx="12892435" cy="1024255"/>
          </a:xfrm>
          <a:prstGeom prst="rect">
            <a:avLst/>
          </a:prstGeom>
        </p:spPr>
        <p:txBody>
          <a:bodyPr wrap="square" lIns="0" tIns="0" rIns="0" bIns="0" rtlCol="0" anchor="t">
            <a:spAutoFit/>
          </a:bodyPr>
          <a:lstStyle/>
          <a:p>
            <a:pPr algn="ctr">
              <a:lnSpc>
                <a:spcPts val="7909"/>
              </a:lnSpc>
            </a:pPr>
            <a:r>
              <a:rPr lang="en-US" sz="6999" spc="-209" dirty="0">
                <a:solidFill>
                  <a:srgbClr val="FFFFFF"/>
                </a:solidFill>
                <a:latin typeface="Open Sans 1 Bold"/>
              </a:rPr>
              <a:t>Step 1: Evaluating Hire </a:t>
            </a:r>
            <a:r>
              <a:rPr lang="en-US" sz="6999" spc="-209" dirty="0" err="1">
                <a:solidFill>
                  <a:srgbClr val="FFFFFF"/>
                </a:solidFill>
                <a:latin typeface="Open Sans 1 Bold"/>
              </a:rPr>
              <a:t>eForm</a:t>
            </a:r>
            <a:endParaRPr lang="en-US" sz="6999" spc="-209" dirty="0">
              <a:solidFill>
                <a:srgbClr val="FFFFFF"/>
              </a:solidFill>
              <a:latin typeface="Open Sans 1 Bold"/>
            </a:endParaRPr>
          </a:p>
        </p:txBody>
      </p:sp>
      <p:grpSp>
        <p:nvGrpSpPr>
          <p:cNvPr id="13" name="Group 13"/>
          <p:cNvGrpSpPr/>
          <p:nvPr/>
        </p:nvGrpSpPr>
        <p:grpSpPr>
          <a:xfrm>
            <a:off x="11404631" y="7934747"/>
            <a:ext cx="3412116" cy="970705"/>
            <a:chOff x="0" y="0"/>
            <a:chExt cx="4549488" cy="1294273"/>
          </a:xfrm>
        </p:grpSpPr>
        <p:grpSp>
          <p:nvGrpSpPr>
            <p:cNvPr id="14" name="Group 14"/>
            <p:cNvGrpSpPr/>
            <p:nvPr/>
          </p:nvGrpSpPr>
          <p:grpSpPr>
            <a:xfrm>
              <a:off x="647137" y="216133"/>
              <a:ext cx="3902351" cy="905906"/>
              <a:chOff x="0" y="0"/>
              <a:chExt cx="1750641" cy="406400"/>
            </a:xfrm>
          </p:grpSpPr>
          <p:sp>
            <p:nvSpPr>
              <p:cNvPr id="15" name="Freeform 15"/>
              <p:cNvSpPr/>
              <p:nvPr/>
            </p:nvSpPr>
            <p:spPr>
              <a:xfrm>
                <a:off x="0" y="0"/>
                <a:ext cx="1750641" cy="406400"/>
              </a:xfrm>
              <a:custGeom>
                <a:avLst/>
                <a:gdLst/>
                <a:ahLst/>
                <a:cxnLst/>
                <a:rect l="l" t="t" r="r" b="b"/>
                <a:pathLst>
                  <a:path w="1750641" h="406400">
                    <a:moveTo>
                      <a:pt x="1547441" y="0"/>
                    </a:moveTo>
                    <a:cubicBezTo>
                      <a:pt x="1659665" y="0"/>
                      <a:pt x="1750641" y="90976"/>
                      <a:pt x="1750641" y="203200"/>
                    </a:cubicBezTo>
                    <a:cubicBezTo>
                      <a:pt x="1750641" y="315424"/>
                      <a:pt x="1659665" y="406400"/>
                      <a:pt x="1547441"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6" name="TextBox 16"/>
              <p:cNvSpPr txBox="1"/>
              <p:nvPr/>
            </p:nvSpPr>
            <p:spPr>
              <a:xfrm>
                <a:off x="0" y="-38100"/>
                <a:ext cx="1750641" cy="444500"/>
              </a:xfrm>
              <a:prstGeom prst="rect">
                <a:avLst/>
              </a:prstGeom>
            </p:spPr>
            <p:txBody>
              <a:bodyPr lIns="51727" tIns="51727" rIns="51727" bIns="51727" rtlCol="0" anchor="ctr"/>
              <a:lstStyle/>
              <a:p>
                <a:pPr algn="ctr">
                  <a:lnSpc>
                    <a:spcPts val="2659"/>
                  </a:lnSpc>
                </a:pPr>
                <a:endParaRPr/>
              </a:p>
            </p:txBody>
          </p:sp>
        </p:grpSp>
        <p:sp>
          <p:nvSpPr>
            <p:cNvPr id="17" name="Freeform 17"/>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19"/>
            <p:cNvSpPr txBox="1"/>
            <p:nvPr/>
          </p:nvSpPr>
          <p:spPr>
            <a:xfrm>
              <a:off x="1653737" y="344967"/>
              <a:ext cx="2548287" cy="600613"/>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Click Next</a:t>
              </a:r>
            </a:p>
          </p:txBody>
        </p:sp>
      </p:grpSp>
      <p:pic>
        <p:nvPicPr>
          <p:cNvPr id="20" name="Picture 19" descr="A black and white sign&#10;&#10;Description automatically generated with low confidence">
            <a:extLst>
              <a:ext uri="{FF2B5EF4-FFF2-40B4-BE49-F238E27FC236}">
                <a16:creationId xmlns:a16="http://schemas.microsoft.com/office/drawing/2014/main" id="{AFD890C2-E0E1-451A-AD52-C834434D4F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8"/>
            <a:ext cx="19236085" cy="2034310"/>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1866900"/>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201565" y="1073653"/>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7290045" y="2650603"/>
            <a:ext cx="10217530" cy="7156839"/>
          </a:xfrm>
          <a:custGeom>
            <a:avLst/>
            <a:gdLst/>
            <a:ahLst/>
            <a:cxnLst/>
            <a:rect l="l" t="t" r="r" b="b"/>
            <a:pathLst>
              <a:path w="10217530" h="7156839">
                <a:moveTo>
                  <a:pt x="0" y="0"/>
                </a:moveTo>
                <a:lnTo>
                  <a:pt x="10217529" y="0"/>
                </a:lnTo>
                <a:lnTo>
                  <a:pt x="10217529" y="7156839"/>
                </a:lnTo>
                <a:lnTo>
                  <a:pt x="0" y="7156839"/>
                </a:lnTo>
                <a:lnTo>
                  <a:pt x="0" y="0"/>
                </a:lnTo>
                <a:close/>
              </a:path>
            </a:pathLst>
          </a:custGeom>
          <a:blipFill>
            <a:blip r:embed="rId5"/>
            <a:stretch>
              <a:fillRect/>
            </a:stretch>
          </a:blipFill>
        </p:spPr>
      </p:sp>
      <p:sp>
        <p:nvSpPr>
          <p:cNvPr id="12" name="TextBox 12"/>
          <p:cNvSpPr txBox="1"/>
          <p:nvPr/>
        </p:nvSpPr>
        <p:spPr>
          <a:xfrm>
            <a:off x="3042892" y="582404"/>
            <a:ext cx="12587635" cy="1024255"/>
          </a:xfrm>
          <a:prstGeom prst="rect">
            <a:avLst/>
          </a:prstGeom>
        </p:spPr>
        <p:txBody>
          <a:bodyPr wrap="square" lIns="0" tIns="0" rIns="0" bIns="0" rtlCol="0" anchor="t">
            <a:spAutoFit/>
          </a:bodyPr>
          <a:lstStyle/>
          <a:p>
            <a:pPr algn="ctr">
              <a:lnSpc>
                <a:spcPts val="7909"/>
              </a:lnSpc>
            </a:pPr>
            <a:r>
              <a:rPr lang="en-US" sz="6999" spc="-209" dirty="0">
                <a:solidFill>
                  <a:srgbClr val="FFFFFF"/>
                </a:solidFill>
                <a:latin typeface="Open Sans 1 Bold"/>
              </a:rPr>
              <a:t>Step 1: Evaluating Hire </a:t>
            </a:r>
            <a:r>
              <a:rPr lang="en-US" sz="6999" spc="-209" dirty="0" err="1">
                <a:solidFill>
                  <a:srgbClr val="FFFFFF"/>
                </a:solidFill>
                <a:latin typeface="Open Sans 1 Bold"/>
              </a:rPr>
              <a:t>eForm</a:t>
            </a:r>
            <a:endParaRPr lang="en-US" sz="6999" spc="-209" dirty="0">
              <a:solidFill>
                <a:srgbClr val="FFFFFF"/>
              </a:solidFill>
              <a:latin typeface="Open Sans 1 Bold"/>
            </a:endParaRPr>
          </a:p>
        </p:txBody>
      </p:sp>
      <p:sp>
        <p:nvSpPr>
          <p:cNvPr id="13" name="TextBox 13"/>
          <p:cNvSpPr txBox="1"/>
          <p:nvPr/>
        </p:nvSpPr>
        <p:spPr>
          <a:xfrm>
            <a:off x="615287" y="3255855"/>
            <a:ext cx="6438228" cy="47815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Bold"/>
              </a:rPr>
              <a:t>Last Day of Coverage</a:t>
            </a:r>
            <a:r>
              <a:rPr lang="en-US" sz="3000" dirty="0">
                <a:solidFill>
                  <a:srgbClr val="000000"/>
                </a:solidFill>
                <a:latin typeface="Open Sans 1"/>
              </a:rPr>
              <a:t> is the true start date for the last day of coverage.</a:t>
            </a:r>
          </a:p>
          <a:p>
            <a:pPr>
              <a:lnSpc>
                <a:spcPts val="4200"/>
              </a:lnSpc>
            </a:pPr>
            <a:endParaRPr lang="en-US" sz="3000" dirty="0">
              <a:solidFill>
                <a:srgbClr val="000000"/>
              </a:solidFill>
              <a:latin typeface="Open Sans 1"/>
            </a:endParaRPr>
          </a:p>
          <a:p>
            <a:pPr marL="647700" lvl="1" indent="-323850">
              <a:lnSpc>
                <a:spcPts val="4200"/>
              </a:lnSpc>
              <a:buFont typeface="Arial"/>
              <a:buChar char="•"/>
            </a:pPr>
            <a:r>
              <a:rPr lang="en-US" sz="3000" dirty="0">
                <a:solidFill>
                  <a:srgbClr val="000000"/>
                </a:solidFill>
                <a:latin typeface="Open Sans 1 Medium"/>
              </a:rPr>
              <a:t>The gaining agency will start benefits the very next day.</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You have four options to select from to process this Hire eform.</a:t>
            </a:r>
          </a:p>
        </p:txBody>
      </p:sp>
      <p:sp>
        <p:nvSpPr>
          <p:cNvPr id="14" name="AutoShape 14"/>
          <p:cNvSpPr/>
          <p:nvPr/>
        </p:nvSpPr>
        <p:spPr>
          <a:xfrm flipV="1">
            <a:off x="7053515" y="7646118"/>
            <a:ext cx="6052885" cy="0"/>
          </a:xfrm>
          <a:prstGeom prst="line">
            <a:avLst/>
          </a:prstGeom>
          <a:ln w="76200" cap="flat">
            <a:solidFill>
              <a:srgbClr val="E11E1E"/>
            </a:solidFill>
            <a:prstDash val="solid"/>
            <a:headEnd type="none" w="sm" len="sm"/>
            <a:tailEnd type="arrow" w="med" len="sm"/>
          </a:ln>
        </p:spPr>
      </p:sp>
      <p:sp>
        <p:nvSpPr>
          <p:cNvPr id="15" name="AutoShape 15"/>
          <p:cNvSpPr/>
          <p:nvPr/>
        </p:nvSpPr>
        <p:spPr>
          <a:xfrm>
            <a:off x="7388589" y="5304781"/>
            <a:ext cx="594903" cy="0"/>
          </a:xfrm>
          <a:prstGeom prst="line">
            <a:avLst/>
          </a:prstGeom>
          <a:ln w="76200" cap="flat">
            <a:solidFill>
              <a:srgbClr val="E11E1E"/>
            </a:solidFill>
            <a:prstDash val="solid"/>
            <a:headEnd type="none" w="sm" len="sm"/>
            <a:tailEnd type="arrow" w="med" len="sm"/>
          </a:ln>
        </p:spPr>
      </p:sp>
      <p:sp>
        <p:nvSpPr>
          <p:cNvPr id="16" name="AutoShape 16"/>
          <p:cNvSpPr/>
          <p:nvPr/>
        </p:nvSpPr>
        <p:spPr>
          <a:xfrm>
            <a:off x="7510194" y="5795928"/>
            <a:ext cx="594903" cy="0"/>
          </a:xfrm>
          <a:prstGeom prst="line">
            <a:avLst/>
          </a:prstGeom>
          <a:ln w="76200" cap="flat">
            <a:solidFill>
              <a:srgbClr val="E11E1E"/>
            </a:solidFill>
            <a:prstDash val="solid"/>
            <a:headEnd type="none" w="sm" len="sm"/>
            <a:tailEnd type="arrow" w="med" len="sm"/>
          </a:ln>
        </p:spPr>
      </p:sp>
      <p:sp>
        <p:nvSpPr>
          <p:cNvPr id="17" name="AutoShape 17"/>
          <p:cNvSpPr/>
          <p:nvPr/>
        </p:nvSpPr>
        <p:spPr>
          <a:xfrm>
            <a:off x="7983492" y="6267123"/>
            <a:ext cx="594903" cy="0"/>
          </a:xfrm>
          <a:prstGeom prst="line">
            <a:avLst/>
          </a:prstGeom>
          <a:ln w="76200" cap="flat">
            <a:solidFill>
              <a:srgbClr val="E11E1E"/>
            </a:solidFill>
            <a:prstDash val="solid"/>
            <a:headEnd type="none" w="sm" len="sm"/>
            <a:tailEnd type="arrow" w="med" len="sm"/>
          </a:ln>
        </p:spPr>
      </p:sp>
      <p:pic>
        <p:nvPicPr>
          <p:cNvPr id="18" name="Picture 17" descr="A black and white sign&#10;&#10;Description automatically generated with low confidence">
            <a:extLst>
              <a:ext uri="{FF2B5EF4-FFF2-40B4-BE49-F238E27FC236}">
                <a16:creationId xmlns:a16="http://schemas.microsoft.com/office/drawing/2014/main" id="{753B2B06-8258-486F-E29D-4B4B51010D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201565" y="1073653"/>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1086334" y="2745853"/>
            <a:ext cx="8966215" cy="6900399"/>
          </a:xfrm>
          <a:custGeom>
            <a:avLst/>
            <a:gdLst/>
            <a:ahLst/>
            <a:cxnLst/>
            <a:rect l="l" t="t" r="r" b="b"/>
            <a:pathLst>
              <a:path w="8966215" h="6900399">
                <a:moveTo>
                  <a:pt x="0" y="0"/>
                </a:moveTo>
                <a:lnTo>
                  <a:pt x="8966215" y="0"/>
                </a:lnTo>
                <a:lnTo>
                  <a:pt x="8966215" y="6900399"/>
                </a:lnTo>
                <a:lnTo>
                  <a:pt x="0" y="6900399"/>
                </a:lnTo>
                <a:lnTo>
                  <a:pt x="0" y="0"/>
                </a:lnTo>
                <a:close/>
              </a:path>
            </a:pathLst>
          </a:custGeom>
          <a:blipFill>
            <a:blip r:embed="rId5"/>
            <a:stretch>
              <a:fillRect/>
            </a:stretch>
          </a:blipFill>
        </p:spPr>
      </p:sp>
      <p:sp>
        <p:nvSpPr>
          <p:cNvPr id="12" name="TextBox 12"/>
          <p:cNvSpPr txBox="1"/>
          <p:nvPr/>
        </p:nvSpPr>
        <p:spPr>
          <a:xfrm>
            <a:off x="4928649" y="797673"/>
            <a:ext cx="8816124"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Department Actions</a:t>
            </a:r>
          </a:p>
        </p:txBody>
      </p:sp>
      <p:sp>
        <p:nvSpPr>
          <p:cNvPr id="13" name="TextBox 13"/>
          <p:cNvSpPr txBox="1"/>
          <p:nvPr/>
        </p:nvSpPr>
        <p:spPr>
          <a:xfrm>
            <a:off x="10052549" y="3913495"/>
            <a:ext cx="6438228" cy="10477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You have three </a:t>
            </a:r>
            <a:r>
              <a:rPr lang="en-US" sz="3000" dirty="0">
                <a:solidFill>
                  <a:srgbClr val="000000"/>
                </a:solidFill>
                <a:latin typeface="Open Sans 1 Bold"/>
              </a:rPr>
              <a:t>Department Action</a:t>
            </a:r>
            <a:r>
              <a:rPr lang="en-US" sz="3000" dirty="0">
                <a:solidFill>
                  <a:srgbClr val="000000"/>
                </a:solidFill>
                <a:latin typeface="Open Sans 1 Medium"/>
              </a:rPr>
              <a:t> options you can select.</a:t>
            </a:r>
          </a:p>
        </p:txBody>
      </p:sp>
      <p:sp>
        <p:nvSpPr>
          <p:cNvPr id="14" name="AutoShape 14"/>
          <p:cNvSpPr/>
          <p:nvPr/>
        </p:nvSpPr>
        <p:spPr>
          <a:xfrm flipH="1" flipV="1">
            <a:off x="5860643" y="6421036"/>
            <a:ext cx="4302513" cy="1910456"/>
          </a:xfrm>
          <a:prstGeom prst="line">
            <a:avLst/>
          </a:prstGeom>
          <a:ln w="76200" cap="flat">
            <a:solidFill>
              <a:srgbClr val="E11E1E"/>
            </a:solidFill>
            <a:prstDash val="solid"/>
            <a:headEnd type="none" w="sm" len="sm"/>
            <a:tailEnd type="arrow" w="med" len="sm"/>
          </a:ln>
        </p:spPr>
      </p:sp>
      <p:sp>
        <p:nvSpPr>
          <p:cNvPr id="15" name="Freeform 15"/>
          <p:cNvSpPr/>
          <p:nvPr/>
        </p:nvSpPr>
        <p:spPr>
          <a:xfrm>
            <a:off x="7211998" y="5909044"/>
            <a:ext cx="8972678" cy="2893364"/>
          </a:xfrm>
          <a:custGeom>
            <a:avLst/>
            <a:gdLst/>
            <a:ahLst/>
            <a:cxnLst/>
            <a:rect l="l" t="t" r="r" b="b"/>
            <a:pathLst>
              <a:path w="8972678" h="2893364">
                <a:moveTo>
                  <a:pt x="0" y="0"/>
                </a:moveTo>
                <a:lnTo>
                  <a:pt x="8972678" y="0"/>
                </a:lnTo>
                <a:lnTo>
                  <a:pt x="8972678" y="2893364"/>
                </a:lnTo>
                <a:lnTo>
                  <a:pt x="0" y="2893364"/>
                </a:lnTo>
                <a:lnTo>
                  <a:pt x="0" y="0"/>
                </a:lnTo>
                <a:close/>
              </a:path>
            </a:pathLst>
          </a:custGeom>
          <a:blipFill>
            <a:blip r:embed="rId6"/>
            <a:stretch>
              <a:fillRect/>
            </a:stretch>
          </a:blipFill>
        </p:spPr>
      </p:sp>
      <p:pic>
        <p:nvPicPr>
          <p:cNvPr id="16" name="Picture 15" descr="A black and white sign&#10;&#10;Description automatically generated with low confidence">
            <a:extLst>
              <a:ext uri="{FF2B5EF4-FFF2-40B4-BE49-F238E27FC236}">
                <a16:creationId xmlns:a16="http://schemas.microsoft.com/office/drawing/2014/main" id="{BF3C6574-2225-C903-01B4-B40D140C2A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201565" y="1073653"/>
            <a:ext cx="9670782" cy="9670782"/>
          </a:xfrm>
          <a:custGeom>
            <a:avLst/>
            <a:gdLst/>
            <a:ahLst/>
            <a:cxnLst/>
            <a:rect l="l" t="t" r="r" b="b"/>
            <a:pathLst>
              <a:path w="9670782" h="9670782">
                <a:moveTo>
                  <a:pt x="0" y="0"/>
                </a:moveTo>
                <a:lnTo>
                  <a:pt x="9670783" y="0"/>
                </a:lnTo>
                <a:lnTo>
                  <a:pt x="9670783"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1524348" y="2639814"/>
            <a:ext cx="8638808" cy="6790569"/>
          </a:xfrm>
          <a:custGeom>
            <a:avLst/>
            <a:gdLst/>
            <a:ahLst/>
            <a:cxnLst/>
            <a:rect l="l" t="t" r="r" b="b"/>
            <a:pathLst>
              <a:path w="8638808" h="6790569">
                <a:moveTo>
                  <a:pt x="0" y="0"/>
                </a:moveTo>
                <a:lnTo>
                  <a:pt x="8638808" y="0"/>
                </a:lnTo>
                <a:lnTo>
                  <a:pt x="8638808" y="6790569"/>
                </a:lnTo>
                <a:lnTo>
                  <a:pt x="0" y="6790569"/>
                </a:lnTo>
                <a:lnTo>
                  <a:pt x="0" y="0"/>
                </a:lnTo>
                <a:close/>
              </a:path>
            </a:pathLst>
          </a:custGeom>
          <a:blipFill>
            <a:blip r:embed="rId5"/>
            <a:stretch>
              <a:fillRect/>
            </a:stretch>
          </a:blipFill>
        </p:spPr>
      </p:sp>
      <p:sp>
        <p:nvSpPr>
          <p:cNvPr id="12" name="TextBox 12"/>
          <p:cNvSpPr txBox="1"/>
          <p:nvPr/>
        </p:nvSpPr>
        <p:spPr>
          <a:xfrm>
            <a:off x="4928649" y="797673"/>
            <a:ext cx="8816124"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Reason Codes</a:t>
            </a:r>
          </a:p>
        </p:txBody>
      </p:sp>
      <p:sp>
        <p:nvSpPr>
          <p:cNvPr id="13" name="TextBox 13"/>
          <p:cNvSpPr txBox="1"/>
          <p:nvPr/>
        </p:nvSpPr>
        <p:spPr>
          <a:xfrm>
            <a:off x="10000430" y="3757137"/>
            <a:ext cx="6438228" cy="10477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Select the appropriate </a:t>
            </a:r>
            <a:r>
              <a:rPr lang="en-US" sz="3000" b="1" dirty="0">
                <a:solidFill>
                  <a:srgbClr val="000000"/>
                </a:solidFill>
                <a:latin typeface="Open Sans 1 Medium"/>
              </a:rPr>
              <a:t>Reason Code.</a:t>
            </a:r>
          </a:p>
        </p:txBody>
      </p:sp>
      <p:sp>
        <p:nvSpPr>
          <p:cNvPr id="14" name="AutoShape 14"/>
          <p:cNvSpPr/>
          <p:nvPr/>
        </p:nvSpPr>
        <p:spPr>
          <a:xfrm flipH="1" flipV="1">
            <a:off x="5860643" y="6421036"/>
            <a:ext cx="4302513" cy="1910456"/>
          </a:xfrm>
          <a:prstGeom prst="line">
            <a:avLst/>
          </a:prstGeom>
          <a:ln w="76200" cap="flat">
            <a:solidFill>
              <a:srgbClr val="E11E1E"/>
            </a:solidFill>
            <a:prstDash val="solid"/>
            <a:headEnd type="none" w="sm" len="sm"/>
            <a:tailEnd type="arrow" w="med" len="sm"/>
          </a:ln>
        </p:spPr>
      </p:sp>
      <p:sp>
        <p:nvSpPr>
          <p:cNvPr id="15" name="Freeform 15"/>
          <p:cNvSpPr/>
          <p:nvPr/>
        </p:nvSpPr>
        <p:spPr>
          <a:xfrm>
            <a:off x="9336711" y="6073199"/>
            <a:ext cx="6933462" cy="3404702"/>
          </a:xfrm>
          <a:custGeom>
            <a:avLst/>
            <a:gdLst/>
            <a:ahLst/>
            <a:cxnLst/>
            <a:rect l="l" t="t" r="r" b="b"/>
            <a:pathLst>
              <a:path w="6933462" h="3404702">
                <a:moveTo>
                  <a:pt x="0" y="0"/>
                </a:moveTo>
                <a:lnTo>
                  <a:pt x="6933462" y="0"/>
                </a:lnTo>
                <a:lnTo>
                  <a:pt x="6933462" y="3404702"/>
                </a:lnTo>
                <a:lnTo>
                  <a:pt x="0" y="3404702"/>
                </a:lnTo>
                <a:lnTo>
                  <a:pt x="0" y="0"/>
                </a:lnTo>
                <a:close/>
              </a:path>
            </a:pathLst>
          </a:custGeom>
          <a:blipFill>
            <a:blip r:embed="rId6"/>
            <a:stretch>
              <a:fillRect/>
            </a:stretch>
          </a:blipFill>
        </p:spPr>
      </p:sp>
      <p:pic>
        <p:nvPicPr>
          <p:cNvPr id="16" name="Picture 15" descr="A black and white sign&#10;&#10;Description automatically generated with low confidence">
            <a:extLst>
              <a:ext uri="{FF2B5EF4-FFF2-40B4-BE49-F238E27FC236}">
                <a16:creationId xmlns:a16="http://schemas.microsoft.com/office/drawing/2014/main" id="{9E9A2F14-E7A6-16E4-BE28-4024316D97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0" y="2869678"/>
            <a:ext cx="12611511" cy="6560705"/>
          </a:xfrm>
          <a:custGeom>
            <a:avLst/>
            <a:gdLst/>
            <a:ahLst/>
            <a:cxnLst/>
            <a:rect l="l" t="t" r="r" b="b"/>
            <a:pathLst>
              <a:path w="12611511" h="6560705">
                <a:moveTo>
                  <a:pt x="0" y="0"/>
                </a:moveTo>
                <a:lnTo>
                  <a:pt x="12611511" y="0"/>
                </a:lnTo>
                <a:lnTo>
                  <a:pt x="12611511" y="6560705"/>
                </a:lnTo>
                <a:lnTo>
                  <a:pt x="0" y="6560705"/>
                </a:lnTo>
                <a:lnTo>
                  <a:pt x="0" y="0"/>
                </a:lnTo>
                <a:close/>
              </a:path>
            </a:pathLst>
          </a:custGeom>
          <a:blipFill>
            <a:blip r:embed="rId5"/>
            <a:stretch>
              <a:fillRect/>
            </a:stretch>
          </a:blipFill>
        </p:spPr>
      </p:sp>
      <p:sp>
        <p:nvSpPr>
          <p:cNvPr id="12" name="AutoShape 12"/>
          <p:cNvSpPr/>
          <p:nvPr/>
        </p:nvSpPr>
        <p:spPr>
          <a:xfrm flipH="1">
            <a:off x="8901569" y="6542648"/>
            <a:ext cx="1455136" cy="0"/>
          </a:xfrm>
          <a:prstGeom prst="line">
            <a:avLst/>
          </a:prstGeom>
          <a:ln w="76200" cap="flat">
            <a:solidFill>
              <a:srgbClr val="E11E1E"/>
            </a:solidFill>
            <a:prstDash val="solid"/>
            <a:headEnd type="none" w="sm" len="sm"/>
            <a:tailEnd type="arrow" w="med" len="sm"/>
          </a:ln>
        </p:spPr>
      </p:sp>
      <p:sp>
        <p:nvSpPr>
          <p:cNvPr id="13" name="TextBox 13"/>
          <p:cNvSpPr txBox="1"/>
          <p:nvPr/>
        </p:nvSpPr>
        <p:spPr>
          <a:xfrm>
            <a:off x="3172351" y="676061"/>
            <a:ext cx="11943298"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Agree - Use Proposed Date</a:t>
            </a:r>
          </a:p>
        </p:txBody>
      </p:sp>
      <p:sp>
        <p:nvSpPr>
          <p:cNvPr id="14" name="TextBox 14"/>
          <p:cNvSpPr txBox="1"/>
          <p:nvPr/>
        </p:nvSpPr>
        <p:spPr>
          <a:xfrm>
            <a:off x="12093839" y="3919325"/>
            <a:ext cx="5556297" cy="2114550"/>
          </a:xfrm>
          <a:prstGeom prst="rect">
            <a:avLst/>
          </a:prstGeom>
        </p:spPr>
        <p:txBody>
          <a:bodyPr lIns="0" tIns="0" rIns="0" bIns="0" rtlCol="0" anchor="t">
            <a:spAutoFit/>
          </a:bodyPr>
          <a:lstStyle/>
          <a:p>
            <a:pPr>
              <a:lnSpc>
                <a:spcPts val="4200"/>
              </a:lnSpc>
            </a:pPr>
            <a:r>
              <a:rPr lang="en-US" sz="3000" u="sng" dirty="0">
                <a:solidFill>
                  <a:srgbClr val="000000"/>
                </a:solidFill>
                <a:latin typeface="Open Sans 1 Medium"/>
              </a:rPr>
              <a:t>Example:</a:t>
            </a:r>
          </a:p>
          <a:p>
            <a:pPr>
              <a:lnSpc>
                <a:spcPts val="4200"/>
              </a:lnSpc>
            </a:pPr>
            <a:r>
              <a:rPr lang="en-US" sz="3000" dirty="0">
                <a:solidFill>
                  <a:srgbClr val="000000"/>
                </a:solidFill>
                <a:latin typeface="Open Sans 1 Medium"/>
              </a:rPr>
              <a:t>Agree - Use Proposed Date       </a:t>
            </a:r>
          </a:p>
          <a:p>
            <a:pPr>
              <a:lnSpc>
                <a:spcPts val="4200"/>
              </a:lnSpc>
            </a:pPr>
            <a:endParaRPr lang="en-US" sz="3000" b="1"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Click </a:t>
            </a:r>
            <a:r>
              <a:rPr lang="en-US" sz="3000" dirty="0">
                <a:solidFill>
                  <a:srgbClr val="000000"/>
                </a:solidFill>
                <a:latin typeface="Open Sans 1 Bold"/>
              </a:rPr>
              <a:t>Approve.</a:t>
            </a:r>
          </a:p>
        </p:txBody>
      </p:sp>
      <p:sp>
        <p:nvSpPr>
          <p:cNvPr id="15" name="AutoShape 15"/>
          <p:cNvSpPr/>
          <p:nvPr/>
        </p:nvSpPr>
        <p:spPr>
          <a:xfrm>
            <a:off x="4708335" y="4025746"/>
            <a:ext cx="0" cy="1291113"/>
          </a:xfrm>
          <a:prstGeom prst="line">
            <a:avLst/>
          </a:prstGeom>
          <a:ln w="76200" cap="flat">
            <a:solidFill>
              <a:srgbClr val="E11E1E"/>
            </a:solidFill>
            <a:prstDash val="solid"/>
            <a:headEnd type="none" w="sm" len="sm"/>
            <a:tailEnd type="arrow" w="med" len="sm"/>
          </a:ln>
        </p:spPr>
      </p:sp>
      <p:pic>
        <p:nvPicPr>
          <p:cNvPr id="16" name="Picture 15" descr="A black and white sign&#10;&#10;Description automatically generated with low confidence">
            <a:extLst>
              <a:ext uri="{FF2B5EF4-FFF2-40B4-BE49-F238E27FC236}">
                <a16:creationId xmlns:a16="http://schemas.microsoft.com/office/drawing/2014/main" id="{D9949827-2039-2F99-A342-3F0726931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9200" y="9430383"/>
            <a:ext cx="1698584" cy="834052"/>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a:off x="7697341" y="3341516"/>
            <a:ext cx="9798875" cy="5820824"/>
          </a:xfrm>
          <a:custGeom>
            <a:avLst/>
            <a:gdLst/>
            <a:ahLst/>
            <a:cxnLst/>
            <a:rect l="l" t="t" r="r" b="b"/>
            <a:pathLst>
              <a:path w="9798875" h="5820824">
                <a:moveTo>
                  <a:pt x="0" y="0"/>
                </a:moveTo>
                <a:lnTo>
                  <a:pt x="9798875" y="0"/>
                </a:lnTo>
                <a:lnTo>
                  <a:pt x="9798875" y="5820825"/>
                </a:lnTo>
                <a:lnTo>
                  <a:pt x="0" y="5820825"/>
                </a:lnTo>
                <a:lnTo>
                  <a:pt x="0" y="0"/>
                </a:lnTo>
                <a:close/>
              </a:path>
            </a:pathLst>
          </a:custGeom>
          <a:blipFill>
            <a:blip r:embed="rId3"/>
            <a:stretch>
              <a:fillRect/>
            </a:stretch>
          </a:blipFill>
        </p:spPr>
      </p:sp>
      <p:sp>
        <p:nvSpPr>
          <p:cNvPr id="7" name="Freeform 7"/>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2" name="AutoShape 12"/>
          <p:cNvSpPr/>
          <p:nvPr/>
        </p:nvSpPr>
        <p:spPr>
          <a:xfrm>
            <a:off x="11032224" y="4046934"/>
            <a:ext cx="0" cy="1291113"/>
          </a:xfrm>
          <a:prstGeom prst="line">
            <a:avLst/>
          </a:prstGeom>
          <a:ln w="76200" cap="flat">
            <a:solidFill>
              <a:srgbClr val="E11E1E"/>
            </a:solidFill>
            <a:prstDash val="solid"/>
            <a:headEnd type="none" w="sm" len="sm"/>
            <a:tailEnd type="arrow" w="med" len="sm"/>
          </a:ln>
        </p:spPr>
      </p:sp>
      <p:sp>
        <p:nvSpPr>
          <p:cNvPr id="13" name="TextBox 13"/>
          <p:cNvSpPr txBox="1"/>
          <p:nvPr/>
        </p:nvSpPr>
        <p:spPr>
          <a:xfrm>
            <a:off x="2699334" y="676061"/>
            <a:ext cx="12889331"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Employee Not Losing Coverage</a:t>
            </a:r>
          </a:p>
        </p:txBody>
      </p:sp>
      <p:sp>
        <p:nvSpPr>
          <p:cNvPr id="14" name="TextBox 14"/>
          <p:cNvSpPr txBox="1"/>
          <p:nvPr/>
        </p:nvSpPr>
        <p:spPr>
          <a:xfrm>
            <a:off x="1028700" y="4462743"/>
            <a:ext cx="6827905" cy="2114550"/>
          </a:xfrm>
          <a:prstGeom prst="rect">
            <a:avLst/>
          </a:prstGeom>
        </p:spPr>
        <p:txBody>
          <a:bodyPr lIns="0" tIns="0" rIns="0" bIns="0" rtlCol="0" anchor="t">
            <a:spAutoFit/>
          </a:bodyPr>
          <a:lstStyle/>
          <a:p>
            <a:pPr>
              <a:lnSpc>
                <a:spcPts val="4200"/>
              </a:lnSpc>
            </a:pPr>
            <a:r>
              <a:rPr lang="en-US" sz="3000" u="sng" dirty="0">
                <a:solidFill>
                  <a:srgbClr val="000000"/>
                </a:solidFill>
                <a:latin typeface="Open Sans 1 Medium"/>
              </a:rPr>
              <a:t>Example:</a:t>
            </a:r>
            <a:r>
              <a:rPr lang="en-US" sz="3000" dirty="0">
                <a:solidFill>
                  <a:srgbClr val="000000"/>
                </a:solidFill>
                <a:latin typeface="Open Sans 1 Medium"/>
              </a:rPr>
              <a:t> </a:t>
            </a:r>
          </a:p>
          <a:p>
            <a:pPr>
              <a:lnSpc>
                <a:spcPts val="4200"/>
              </a:lnSpc>
            </a:pPr>
            <a:r>
              <a:rPr lang="en-US" sz="3000" dirty="0">
                <a:solidFill>
                  <a:srgbClr val="000000"/>
                </a:solidFill>
                <a:latin typeface="Open Sans 1 Medium"/>
              </a:rPr>
              <a:t>Employee Not Losing Coverage       </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Click </a:t>
            </a:r>
            <a:r>
              <a:rPr lang="en-US" sz="3000" dirty="0">
                <a:solidFill>
                  <a:srgbClr val="000000"/>
                </a:solidFill>
                <a:latin typeface="Open Sans 1 Bold"/>
              </a:rPr>
              <a:t>Approve.</a:t>
            </a:r>
          </a:p>
        </p:txBody>
      </p:sp>
      <p:pic>
        <p:nvPicPr>
          <p:cNvPr id="15" name="Picture 14" descr="A black and white sign&#10;&#10;Description automatically generated with low confidence">
            <a:extLst>
              <a:ext uri="{FF2B5EF4-FFF2-40B4-BE49-F238E27FC236}">
                <a16:creationId xmlns:a16="http://schemas.microsoft.com/office/drawing/2014/main" id="{0EEE643A-1868-2AA2-449E-759B315D4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a:off x="8087081" y="3275792"/>
            <a:ext cx="9867311" cy="6121078"/>
          </a:xfrm>
          <a:custGeom>
            <a:avLst/>
            <a:gdLst/>
            <a:ahLst/>
            <a:cxnLst/>
            <a:rect l="l" t="t" r="r" b="b"/>
            <a:pathLst>
              <a:path w="9867311" h="6121078">
                <a:moveTo>
                  <a:pt x="0" y="0"/>
                </a:moveTo>
                <a:lnTo>
                  <a:pt x="9867312" y="0"/>
                </a:lnTo>
                <a:lnTo>
                  <a:pt x="9867312" y="6121078"/>
                </a:lnTo>
                <a:lnTo>
                  <a:pt x="0" y="6121078"/>
                </a:lnTo>
                <a:lnTo>
                  <a:pt x="0" y="0"/>
                </a:lnTo>
                <a:close/>
              </a:path>
            </a:pathLst>
          </a:custGeom>
          <a:blipFill>
            <a:blip r:embed="rId3"/>
            <a:stretch>
              <a:fillRect/>
            </a:stretch>
          </a:blipFill>
        </p:spPr>
      </p:sp>
      <p:sp>
        <p:nvSpPr>
          <p:cNvPr id="7" name="Freeform 7"/>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2" name="AutoShape 12"/>
          <p:cNvSpPr/>
          <p:nvPr/>
        </p:nvSpPr>
        <p:spPr>
          <a:xfrm>
            <a:off x="11887888" y="4148733"/>
            <a:ext cx="0" cy="1291113"/>
          </a:xfrm>
          <a:prstGeom prst="line">
            <a:avLst/>
          </a:prstGeom>
          <a:ln w="76200" cap="flat">
            <a:solidFill>
              <a:srgbClr val="E11E1E"/>
            </a:solidFill>
            <a:prstDash val="solid"/>
            <a:headEnd type="none" w="sm" len="sm"/>
            <a:tailEnd type="arrow" w="med" len="sm"/>
          </a:ln>
        </p:spPr>
      </p:sp>
      <p:sp>
        <p:nvSpPr>
          <p:cNvPr id="13" name="TextBox 13"/>
          <p:cNvSpPr txBox="1"/>
          <p:nvPr/>
        </p:nvSpPr>
        <p:spPr>
          <a:xfrm>
            <a:off x="2699334" y="676061"/>
            <a:ext cx="12889331"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Override Last Day of Coverage</a:t>
            </a:r>
          </a:p>
        </p:txBody>
      </p:sp>
      <p:sp>
        <p:nvSpPr>
          <p:cNvPr id="14" name="TextBox 14"/>
          <p:cNvSpPr txBox="1"/>
          <p:nvPr/>
        </p:nvSpPr>
        <p:spPr>
          <a:xfrm>
            <a:off x="963777" y="2547725"/>
            <a:ext cx="6913755" cy="6915150"/>
          </a:xfrm>
          <a:prstGeom prst="rect">
            <a:avLst/>
          </a:prstGeom>
        </p:spPr>
        <p:txBody>
          <a:bodyPr lIns="0" tIns="0" rIns="0" bIns="0" rtlCol="0" anchor="t">
            <a:spAutoFit/>
          </a:bodyPr>
          <a:lstStyle/>
          <a:p>
            <a:pPr>
              <a:lnSpc>
                <a:spcPts val="4200"/>
              </a:lnSpc>
            </a:pPr>
            <a:r>
              <a:rPr lang="en-US" sz="3000" u="sng" dirty="0">
                <a:solidFill>
                  <a:srgbClr val="000000"/>
                </a:solidFill>
                <a:latin typeface="Open Sans 1 Medium"/>
              </a:rPr>
              <a:t>Example:</a:t>
            </a:r>
            <a:r>
              <a:rPr lang="en-US" sz="3000" dirty="0">
                <a:solidFill>
                  <a:srgbClr val="000000"/>
                </a:solidFill>
                <a:latin typeface="Open Sans 1 Medium"/>
              </a:rPr>
              <a:t> </a:t>
            </a:r>
          </a:p>
          <a:p>
            <a:pPr>
              <a:lnSpc>
                <a:spcPts val="4200"/>
              </a:lnSpc>
            </a:pPr>
            <a:r>
              <a:rPr lang="en-US" sz="3000" dirty="0">
                <a:solidFill>
                  <a:srgbClr val="000000"/>
                </a:solidFill>
                <a:latin typeface="Open Sans 1 Medium"/>
              </a:rPr>
              <a:t>Override Last Day of Coverage </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Ensure you enter a comment and the last day of coverage from your agency. </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Notice this changes the calculated term date and date of hire for new agency based on the date you select.</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Click </a:t>
            </a:r>
            <a:r>
              <a:rPr lang="en-US" sz="3000" dirty="0">
                <a:solidFill>
                  <a:srgbClr val="000000"/>
                </a:solidFill>
                <a:latin typeface="Open Sans 1 Bold"/>
              </a:rPr>
              <a:t>Approve.</a:t>
            </a:r>
          </a:p>
        </p:txBody>
      </p:sp>
      <p:sp>
        <p:nvSpPr>
          <p:cNvPr id="15" name="AutoShape 15"/>
          <p:cNvSpPr/>
          <p:nvPr/>
        </p:nvSpPr>
        <p:spPr>
          <a:xfrm flipH="1">
            <a:off x="15289409" y="6605415"/>
            <a:ext cx="1455136" cy="0"/>
          </a:xfrm>
          <a:prstGeom prst="line">
            <a:avLst/>
          </a:prstGeom>
          <a:ln w="76200" cap="flat">
            <a:solidFill>
              <a:srgbClr val="E11E1E"/>
            </a:solidFill>
            <a:prstDash val="solid"/>
            <a:headEnd type="none" w="sm" len="sm"/>
            <a:tailEnd type="arrow" w="med" len="sm"/>
          </a:ln>
        </p:spPr>
      </p:sp>
      <p:pic>
        <p:nvPicPr>
          <p:cNvPr id="16" name="Picture 15" descr="A black and white sign&#10;&#10;Description automatically generated with low confidence">
            <a:extLst>
              <a:ext uri="{FF2B5EF4-FFF2-40B4-BE49-F238E27FC236}">
                <a16:creationId xmlns:a16="http://schemas.microsoft.com/office/drawing/2014/main" id="{6DD6BBFC-C2F5-AE9F-B519-933154662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4931" y="9462875"/>
            <a:ext cx="1698584" cy="834052"/>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sp>
        <p:nvSpPr>
          <p:cNvPr id="2" name="Freeform 2"/>
          <p:cNvSpPr/>
          <p:nvPr/>
        </p:nvSpPr>
        <p:spPr>
          <a:xfrm>
            <a:off x="-6374555" y="-2646732"/>
            <a:ext cx="9670782" cy="9670782"/>
          </a:xfrm>
          <a:custGeom>
            <a:avLst/>
            <a:gdLst/>
            <a:ahLst/>
            <a:cxnLst/>
            <a:rect l="l" t="t" r="r" b="b"/>
            <a:pathLst>
              <a:path w="9670782" h="9670782">
                <a:moveTo>
                  <a:pt x="0" y="0"/>
                </a:moveTo>
                <a:lnTo>
                  <a:pt x="9670783" y="0"/>
                </a:lnTo>
                <a:lnTo>
                  <a:pt x="9670783"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829543" y="1477202"/>
            <a:ext cx="14608225" cy="9101481"/>
            <a:chOff x="0" y="0"/>
            <a:chExt cx="3847434" cy="2397098"/>
          </a:xfrm>
        </p:grpSpPr>
        <p:sp>
          <p:nvSpPr>
            <p:cNvPr id="4" name="Freeform 4"/>
            <p:cNvSpPr/>
            <p:nvPr/>
          </p:nvSpPr>
          <p:spPr>
            <a:xfrm>
              <a:off x="0" y="0"/>
              <a:ext cx="3847434" cy="2397098"/>
            </a:xfrm>
            <a:custGeom>
              <a:avLst/>
              <a:gdLst/>
              <a:ahLst/>
              <a:cxnLst/>
              <a:rect l="l" t="t" r="r" b="b"/>
              <a:pathLst>
                <a:path w="3847434" h="2397098">
                  <a:moveTo>
                    <a:pt x="0" y="0"/>
                  </a:moveTo>
                  <a:lnTo>
                    <a:pt x="3847434" y="0"/>
                  </a:lnTo>
                  <a:lnTo>
                    <a:pt x="3847434" y="2397098"/>
                  </a:lnTo>
                  <a:lnTo>
                    <a:pt x="0" y="2397098"/>
                  </a:lnTo>
                  <a:close/>
                </a:path>
              </a:pathLst>
            </a:custGeom>
            <a:solidFill>
              <a:srgbClr val="000000">
                <a:alpha val="0"/>
              </a:srgbClr>
            </a:solidFill>
            <a:ln w="38100" cap="sq">
              <a:solidFill>
                <a:srgbClr val="FFFFFF"/>
              </a:solidFill>
              <a:prstDash val="solid"/>
              <a:miter/>
            </a:ln>
          </p:spPr>
        </p:sp>
        <p:sp>
          <p:nvSpPr>
            <p:cNvPr id="5" name="TextBox 5"/>
            <p:cNvSpPr txBox="1"/>
            <p:nvPr/>
          </p:nvSpPr>
          <p:spPr>
            <a:xfrm>
              <a:off x="0" y="-76200"/>
              <a:ext cx="3847434" cy="2473298"/>
            </a:xfrm>
            <a:prstGeom prst="rect">
              <a:avLst/>
            </a:prstGeom>
          </p:spPr>
          <p:txBody>
            <a:bodyPr lIns="50800" tIns="50800" rIns="50800" bIns="50800" rtlCol="0" anchor="ctr"/>
            <a:lstStyle/>
            <a:p>
              <a:pPr algn="ctr">
                <a:lnSpc>
                  <a:spcPts val="3425"/>
                </a:lnSpc>
              </a:pPr>
              <a:endParaRPr/>
            </a:p>
          </p:txBody>
        </p:sp>
      </p:grpSp>
      <p:grpSp>
        <p:nvGrpSpPr>
          <p:cNvPr id="6" name="Group 6"/>
          <p:cNvGrpSpPr/>
          <p:nvPr/>
        </p:nvGrpSpPr>
        <p:grpSpPr>
          <a:xfrm>
            <a:off x="1028700" y="2188659"/>
            <a:ext cx="5453885" cy="8098341"/>
            <a:chOff x="0" y="0"/>
            <a:chExt cx="7271846" cy="10797788"/>
          </a:xfrm>
        </p:grpSpPr>
        <p:pic>
          <p:nvPicPr>
            <p:cNvPr id="7" name="Picture 7"/>
            <p:cNvPicPr>
              <a:picLocks noChangeAspect="1"/>
            </p:cNvPicPr>
            <p:nvPr/>
          </p:nvPicPr>
          <p:blipFill>
            <a:blip r:embed="rId5"/>
            <a:srcRect l="27691" r="27691"/>
            <a:stretch>
              <a:fillRect/>
            </a:stretch>
          </p:blipFill>
          <p:spPr>
            <a:xfrm>
              <a:off x="0" y="0"/>
              <a:ext cx="7271846" cy="10797788"/>
            </a:xfrm>
            <a:prstGeom prst="rect">
              <a:avLst/>
            </a:prstGeom>
          </p:spPr>
        </p:pic>
      </p:grpSp>
      <p:grpSp>
        <p:nvGrpSpPr>
          <p:cNvPr id="8" name="Group 8"/>
          <p:cNvGrpSpPr/>
          <p:nvPr/>
        </p:nvGrpSpPr>
        <p:grpSpPr>
          <a:xfrm>
            <a:off x="5889760" y="1250391"/>
            <a:ext cx="6624443" cy="938268"/>
            <a:chOff x="0" y="0"/>
            <a:chExt cx="1744709" cy="247116"/>
          </a:xfrm>
        </p:grpSpPr>
        <p:sp>
          <p:nvSpPr>
            <p:cNvPr id="9" name="Freeform 9"/>
            <p:cNvSpPr/>
            <p:nvPr/>
          </p:nvSpPr>
          <p:spPr>
            <a:xfrm>
              <a:off x="0" y="0"/>
              <a:ext cx="1744709" cy="247116"/>
            </a:xfrm>
            <a:custGeom>
              <a:avLst/>
              <a:gdLst/>
              <a:ahLst/>
              <a:cxnLst/>
              <a:rect l="l" t="t" r="r" b="b"/>
              <a:pathLst>
                <a:path w="1744709" h="247116">
                  <a:moveTo>
                    <a:pt x="0" y="0"/>
                  </a:moveTo>
                  <a:lnTo>
                    <a:pt x="1744709" y="0"/>
                  </a:lnTo>
                  <a:lnTo>
                    <a:pt x="1744709" y="247116"/>
                  </a:lnTo>
                  <a:lnTo>
                    <a:pt x="0" y="247116"/>
                  </a:lnTo>
                  <a:close/>
                </a:path>
              </a:pathLst>
            </a:custGeom>
            <a:solidFill>
              <a:srgbClr val="24307A"/>
            </a:solidFill>
          </p:spPr>
        </p:sp>
        <p:sp>
          <p:nvSpPr>
            <p:cNvPr id="10" name="TextBox 10"/>
            <p:cNvSpPr txBox="1"/>
            <p:nvPr/>
          </p:nvSpPr>
          <p:spPr>
            <a:xfrm>
              <a:off x="0" y="-76200"/>
              <a:ext cx="1744709" cy="323316"/>
            </a:xfrm>
            <a:prstGeom prst="rect">
              <a:avLst/>
            </a:prstGeom>
          </p:spPr>
          <p:txBody>
            <a:bodyPr lIns="50800" tIns="50800" rIns="50800" bIns="50800" rtlCol="0" anchor="ctr"/>
            <a:lstStyle/>
            <a:p>
              <a:pPr algn="ctr">
                <a:lnSpc>
                  <a:spcPts val="3425"/>
                </a:lnSpc>
              </a:pPr>
              <a:endParaRPr/>
            </a:p>
          </p:txBody>
        </p:sp>
      </p:grpSp>
      <p:grpSp>
        <p:nvGrpSpPr>
          <p:cNvPr id="11" name="Group 11"/>
          <p:cNvGrpSpPr/>
          <p:nvPr/>
        </p:nvGrpSpPr>
        <p:grpSpPr>
          <a:xfrm>
            <a:off x="6482585" y="2188659"/>
            <a:ext cx="10776715" cy="8098341"/>
            <a:chOff x="0" y="0"/>
            <a:chExt cx="2838312" cy="2132896"/>
          </a:xfrm>
        </p:grpSpPr>
        <p:sp>
          <p:nvSpPr>
            <p:cNvPr id="12" name="Freeform 12"/>
            <p:cNvSpPr/>
            <p:nvPr/>
          </p:nvSpPr>
          <p:spPr>
            <a:xfrm>
              <a:off x="0" y="0"/>
              <a:ext cx="2838312" cy="2132896"/>
            </a:xfrm>
            <a:custGeom>
              <a:avLst/>
              <a:gdLst/>
              <a:ahLst/>
              <a:cxnLst/>
              <a:rect l="l" t="t" r="r" b="b"/>
              <a:pathLst>
                <a:path w="2838312" h="2132896">
                  <a:moveTo>
                    <a:pt x="0" y="0"/>
                  </a:moveTo>
                  <a:lnTo>
                    <a:pt x="2838312" y="0"/>
                  </a:lnTo>
                  <a:lnTo>
                    <a:pt x="2838312" y="2132896"/>
                  </a:lnTo>
                  <a:lnTo>
                    <a:pt x="0" y="2132896"/>
                  </a:lnTo>
                  <a:close/>
                </a:path>
              </a:pathLst>
            </a:custGeom>
            <a:solidFill>
              <a:srgbClr val="FFFFFF"/>
            </a:solidFill>
          </p:spPr>
        </p:sp>
        <p:sp>
          <p:nvSpPr>
            <p:cNvPr id="13" name="TextBox 13"/>
            <p:cNvSpPr txBox="1"/>
            <p:nvPr/>
          </p:nvSpPr>
          <p:spPr>
            <a:xfrm>
              <a:off x="0" y="-76200"/>
              <a:ext cx="2838312" cy="2209096"/>
            </a:xfrm>
            <a:prstGeom prst="rect">
              <a:avLst/>
            </a:prstGeom>
          </p:spPr>
          <p:txBody>
            <a:bodyPr lIns="50800" tIns="50800" rIns="50800" bIns="50800" rtlCol="0" anchor="ctr"/>
            <a:lstStyle/>
            <a:p>
              <a:pPr algn="ctr">
                <a:lnSpc>
                  <a:spcPts val="3425"/>
                </a:lnSpc>
              </a:pPr>
              <a:endParaRPr/>
            </a:p>
          </p:txBody>
        </p:sp>
      </p:grpSp>
      <p:sp>
        <p:nvSpPr>
          <p:cNvPr id="14" name="TextBox 14"/>
          <p:cNvSpPr txBox="1"/>
          <p:nvPr/>
        </p:nvSpPr>
        <p:spPr>
          <a:xfrm>
            <a:off x="7151382" y="3941063"/>
            <a:ext cx="9696611" cy="6273892"/>
          </a:xfrm>
          <a:prstGeom prst="rect">
            <a:avLst/>
          </a:prstGeom>
        </p:spPr>
        <p:txBody>
          <a:bodyPr lIns="0" tIns="0" rIns="0" bIns="0" rtlCol="0" anchor="t">
            <a:spAutoFit/>
          </a:bodyPr>
          <a:lstStyle/>
          <a:p>
            <a:pPr marL="646921" lvl="1" indent="-323461">
              <a:lnSpc>
                <a:spcPts val="4194"/>
              </a:lnSpc>
              <a:buFont typeface="Arial"/>
              <a:buChar char="•"/>
            </a:pPr>
            <a:r>
              <a:rPr lang="en-US" sz="2996" dirty="0">
                <a:solidFill>
                  <a:srgbClr val="000000"/>
                </a:solidFill>
                <a:latin typeface="Open Sans 2"/>
              </a:rPr>
              <a:t>Enter the employee personal data, job data, dependent personal data, and benefit elections into a benefit </a:t>
            </a:r>
            <a:r>
              <a:rPr lang="en-US" sz="2996" dirty="0" err="1">
                <a:solidFill>
                  <a:srgbClr val="000000"/>
                </a:solidFill>
                <a:latin typeface="Open Sans 2"/>
              </a:rPr>
              <a:t>eForm</a:t>
            </a:r>
            <a:r>
              <a:rPr lang="en-US" sz="2996" dirty="0">
                <a:solidFill>
                  <a:srgbClr val="000000"/>
                </a:solidFill>
                <a:latin typeface="Open Sans 2"/>
              </a:rPr>
              <a:t>.</a:t>
            </a:r>
          </a:p>
          <a:p>
            <a:pPr>
              <a:lnSpc>
                <a:spcPts val="4194"/>
              </a:lnSpc>
            </a:pPr>
            <a:endParaRPr lang="en-US" sz="2996" dirty="0">
              <a:solidFill>
                <a:srgbClr val="000000"/>
              </a:solidFill>
              <a:latin typeface="Open Sans 2"/>
            </a:endParaRPr>
          </a:p>
          <a:p>
            <a:pPr marL="646921" lvl="1" indent="-323461">
              <a:lnSpc>
                <a:spcPts val="4194"/>
              </a:lnSpc>
              <a:buFont typeface="Arial"/>
              <a:buChar char="•"/>
            </a:pPr>
            <a:r>
              <a:rPr lang="en-US" sz="2996" dirty="0">
                <a:solidFill>
                  <a:srgbClr val="000000"/>
                </a:solidFill>
                <a:latin typeface="Open Sans 2"/>
              </a:rPr>
              <a:t>Attach the dependent documents.</a:t>
            </a:r>
          </a:p>
          <a:p>
            <a:pPr>
              <a:lnSpc>
                <a:spcPts val="4194"/>
              </a:lnSpc>
            </a:pPr>
            <a:endParaRPr lang="en-US" sz="2996" dirty="0">
              <a:solidFill>
                <a:srgbClr val="000000"/>
              </a:solidFill>
              <a:latin typeface="Open Sans 2"/>
            </a:endParaRPr>
          </a:p>
          <a:p>
            <a:pPr marL="646921" lvl="1" indent="-323461">
              <a:lnSpc>
                <a:spcPts val="4194"/>
              </a:lnSpc>
              <a:buFont typeface="Arial"/>
              <a:buChar char="•"/>
            </a:pPr>
            <a:r>
              <a:rPr lang="en-US" sz="2996" dirty="0">
                <a:solidFill>
                  <a:srgbClr val="000000"/>
                </a:solidFill>
                <a:latin typeface="Open Sans 2"/>
              </a:rPr>
              <a:t>Submit it directly to Benefits Administration.</a:t>
            </a:r>
          </a:p>
          <a:p>
            <a:pPr>
              <a:lnSpc>
                <a:spcPts val="3494"/>
              </a:lnSpc>
            </a:pPr>
            <a:endParaRPr lang="en-US" sz="2996" dirty="0">
              <a:solidFill>
                <a:srgbClr val="000000"/>
              </a:solidFill>
              <a:latin typeface="Open Sans 2"/>
            </a:endParaRPr>
          </a:p>
          <a:p>
            <a:pPr>
              <a:lnSpc>
                <a:spcPts val="3494"/>
              </a:lnSpc>
            </a:pPr>
            <a:endParaRPr lang="en-US" sz="2996" dirty="0">
              <a:solidFill>
                <a:srgbClr val="000000"/>
              </a:solidFill>
              <a:latin typeface="Open Sans 2"/>
            </a:endParaRPr>
          </a:p>
          <a:p>
            <a:pPr>
              <a:lnSpc>
                <a:spcPts val="3494"/>
              </a:lnSpc>
            </a:pPr>
            <a:r>
              <a:rPr lang="en-US" sz="2496" dirty="0">
                <a:solidFill>
                  <a:srgbClr val="000000"/>
                </a:solidFill>
                <a:latin typeface="Open Sans 2"/>
              </a:rPr>
              <a:t>     </a:t>
            </a:r>
            <a:r>
              <a:rPr lang="en-US" sz="2496" dirty="0">
                <a:solidFill>
                  <a:srgbClr val="E11E1E"/>
                </a:solidFill>
                <a:latin typeface="Open Sans 2 Bold"/>
              </a:rPr>
              <a:t>       </a:t>
            </a:r>
          </a:p>
          <a:p>
            <a:pPr>
              <a:lnSpc>
                <a:spcPts val="3494"/>
              </a:lnSpc>
            </a:pPr>
            <a:endParaRPr lang="en-US" sz="2496" dirty="0">
              <a:solidFill>
                <a:srgbClr val="E11E1E"/>
              </a:solidFill>
              <a:latin typeface="Open Sans 2 Bold"/>
            </a:endParaRPr>
          </a:p>
          <a:p>
            <a:pPr>
              <a:lnSpc>
                <a:spcPts val="3494"/>
              </a:lnSpc>
            </a:pPr>
            <a:endParaRPr lang="en-US" sz="2496" dirty="0">
              <a:solidFill>
                <a:srgbClr val="E11E1E"/>
              </a:solidFill>
              <a:latin typeface="Open Sans 2 Bold"/>
            </a:endParaRPr>
          </a:p>
          <a:p>
            <a:pPr>
              <a:lnSpc>
                <a:spcPts val="3494"/>
              </a:lnSpc>
            </a:pPr>
            <a:endParaRPr lang="en-US" sz="2496" dirty="0">
              <a:solidFill>
                <a:srgbClr val="E11E1E"/>
              </a:solidFill>
              <a:latin typeface="Open Sans 2 Bold"/>
            </a:endParaRPr>
          </a:p>
        </p:txBody>
      </p:sp>
      <p:grpSp>
        <p:nvGrpSpPr>
          <p:cNvPr id="15" name="Group 15"/>
          <p:cNvGrpSpPr/>
          <p:nvPr/>
        </p:nvGrpSpPr>
        <p:grpSpPr>
          <a:xfrm>
            <a:off x="6659989" y="7999078"/>
            <a:ext cx="10914349" cy="909070"/>
            <a:chOff x="0" y="0"/>
            <a:chExt cx="14552466" cy="1212093"/>
          </a:xfrm>
        </p:grpSpPr>
        <p:sp>
          <p:nvSpPr>
            <p:cNvPr id="16" name="Freeform 16"/>
            <p:cNvSpPr/>
            <p:nvPr/>
          </p:nvSpPr>
          <p:spPr>
            <a:xfrm>
              <a:off x="0" y="0"/>
              <a:ext cx="1212093" cy="1212093"/>
            </a:xfrm>
            <a:custGeom>
              <a:avLst/>
              <a:gdLst/>
              <a:ahLst/>
              <a:cxnLst/>
              <a:rect l="l" t="t" r="r" b="b"/>
              <a:pathLst>
                <a:path w="1212093" h="1212093">
                  <a:moveTo>
                    <a:pt x="0" y="0"/>
                  </a:moveTo>
                  <a:lnTo>
                    <a:pt x="1212093" y="0"/>
                  </a:lnTo>
                  <a:lnTo>
                    <a:pt x="1212093" y="1212093"/>
                  </a:lnTo>
                  <a:lnTo>
                    <a:pt x="0" y="121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91411" y="91411"/>
              <a:ext cx="1029272" cy="1029272"/>
            </a:xfrm>
            <a:custGeom>
              <a:avLst/>
              <a:gdLst/>
              <a:ahLst/>
              <a:cxnLst/>
              <a:rect l="l" t="t" r="r" b="b"/>
              <a:pathLst>
                <a:path w="1029272" h="1029272">
                  <a:moveTo>
                    <a:pt x="0" y="0"/>
                  </a:moveTo>
                  <a:lnTo>
                    <a:pt x="1029271" y="0"/>
                  </a:lnTo>
                  <a:lnTo>
                    <a:pt x="1029271" y="1029271"/>
                  </a:lnTo>
                  <a:lnTo>
                    <a:pt x="0" y="1029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44779" y="144779"/>
              <a:ext cx="922535" cy="922535"/>
            </a:xfrm>
            <a:custGeom>
              <a:avLst/>
              <a:gdLst/>
              <a:ahLst/>
              <a:cxnLst/>
              <a:rect l="l" t="t" r="r" b="b"/>
              <a:pathLst>
                <a:path w="922535" h="922535">
                  <a:moveTo>
                    <a:pt x="0" y="0"/>
                  </a:moveTo>
                  <a:lnTo>
                    <a:pt x="922535" y="0"/>
                  </a:lnTo>
                  <a:lnTo>
                    <a:pt x="922535" y="922535"/>
                  </a:lnTo>
                  <a:lnTo>
                    <a:pt x="0" y="92253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1487281" y="286580"/>
              <a:ext cx="13065185" cy="644647"/>
            </a:xfrm>
            <a:prstGeom prst="rect">
              <a:avLst/>
            </a:prstGeom>
          </p:spPr>
          <p:txBody>
            <a:bodyPr lIns="0" tIns="0" rIns="0" bIns="0" rtlCol="0" anchor="t">
              <a:spAutoFit/>
            </a:bodyPr>
            <a:lstStyle/>
            <a:p>
              <a:pPr>
                <a:lnSpc>
                  <a:spcPts val="4194"/>
                </a:lnSpc>
              </a:pPr>
              <a:r>
                <a:rPr lang="en-US" sz="2996">
                  <a:solidFill>
                    <a:srgbClr val="E11E1E"/>
                  </a:solidFill>
                  <a:latin typeface="Open Sans 2 Bold"/>
                </a:rPr>
                <a:t>eForms </a:t>
              </a:r>
              <a:r>
                <a:rPr lang="en-US" sz="2996" u="sng">
                  <a:solidFill>
                    <a:srgbClr val="E11E1E"/>
                  </a:solidFill>
                  <a:latin typeface="Open Sans 2 Bold"/>
                </a:rPr>
                <a:t>CAN</a:t>
              </a:r>
              <a:r>
                <a:rPr lang="en-US" sz="2996">
                  <a:solidFill>
                    <a:srgbClr val="E11E1E"/>
                  </a:solidFill>
                  <a:latin typeface="Open Sans 2 Bold"/>
                </a:rPr>
                <a:t> be entered during a lockout period.</a:t>
              </a:r>
            </a:p>
          </p:txBody>
        </p:sp>
      </p:grpSp>
      <p:sp>
        <p:nvSpPr>
          <p:cNvPr id="24" name="TextBox 24"/>
          <p:cNvSpPr txBox="1"/>
          <p:nvPr/>
        </p:nvSpPr>
        <p:spPr>
          <a:xfrm>
            <a:off x="6788993" y="2475539"/>
            <a:ext cx="9930431" cy="1190647"/>
          </a:xfrm>
          <a:prstGeom prst="rect">
            <a:avLst/>
          </a:prstGeom>
        </p:spPr>
        <p:txBody>
          <a:bodyPr lIns="0" tIns="0" rIns="0" bIns="0" rtlCol="0" anchor="t">
            <a:spAutoFit/>
          </a:bodyPr>
          <a:lstStyle/>
          <a:p>
            <a:pPr>
              <a:lnSpc>
                <a:spcPts val="4798"/>
              </a:lnSpc>
            </a:pPr>
            <a:r>
              <a:rPr lang="en-US" sz="3427" dirty="0">
                <a:solidFill>
                  <a:srgbClr val="000000"/>
                </a:solidFill>
                <a:latin typeface="Open Sans 1 Ultra-Bold"/>
              </a:rPr>
              <a:t>Upon the receipt of a completed enrollment change application, the ABC should:</a:t>
            </a:r>
          </a:p>
        </p:txBody>
      </p:sp>
      <p:sp>
        <p:nvSpPr>
          <p:cNvPr id="25" name="TextBox 25"/>
          <p:cNvSpPr txBox="1"/>
          <p:nvPr/>
        </p:nvSpPr>
        <p:spPr>
          <a:xfrm>
            <a:off x="5889760" y="613859"/>
            <a:ext cx="6508479" cy="1193800"/>
          </a:xfrm>
          <a:prstGeom prst="rect">
            <a:avLst/>
          </a:prstGeom>
        </p:spPr>
        <p:txBody>
          <a:bodyPr lIns="0" tIns="0" rIns="0" bIns="0" rtlCol="0" anchor="t">
            <a:spAutoFit/>
          </a:bodyPr>
          <a:lstStyle/>
          <a:p>
            <a:pPr algn="ctr">
              <a:lnSpc>
                <a:spcPts val="9799"/>
              </a:lnSpc>
            </a:pPr>
            <a:r>
              <a:rPr lang="en-US" sz="6999" dirty="0">
                <a:solidFill>
                  <a:srgbClr val="FFFFFF"/>
                </a:solidFill>
                <a:latin typeface="Open Sans 2"/>
              </a:rPr>
              <a:t>Edison </a:t>
            </a:r>
            <a:r>
              <a:rPr lang="en-US" sz="6999" dirty="0" err="1">
                <a:solidFill>
                  <a:srgbClr val="FFFFFF"/>
                </a:solidFill>
                <a:latin typeface="Open Sans 2"/>
              </a:rPr>
              <a:t>eForm</a:t>
            </a:r>
            <a:endParaRPr lang="en-US" sz="6999" dirty="0">
              <a:solidFill>
                <a:srgbClr val="FFFFFF"/>
              </a:solidFill>
              <a:latin typeface="Open Sans 2"/>
            </a:endParaRPr>
          </a:p>
        </p:txBody>
      </p:sp>
      <p:pic>
        <p:nvPicPr>
          <p:cNvPr id="26" name="Picture 25" descr="A black and white sign&#10;&#10;Description automatically generated with low confidence">
            <a:extLst>
              <a:ext uri="{FF2B5EF4-FFF2-40B4-BE49-F238E27FC236}">
                <a16:creationId xmlns:a16="http://schemas.microsoft.com/office/drawing/2014/main" id="{4405F008-A544-3C52-C3E9-7003C08A96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16946" y="9452948"/>
            <a:ext cx="1698584" cy="834052"/>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24307A"/>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3304673" y="2505086"/>
            <a:ext cx="12064076" cy="7320093"/>
          </a:xfrm>
          <a:custGeom>
            <a:avLst/>
            <a:gdLst/>
            <a:ahLst/>
            <a:cxnLst/>
            <a:rect l="l" t="t" r="r" b="b"/>
            <a:pathLst>
              <a:path w="12064076" h="7320093">
                <a:moveTo>
                  <a:pt x="0" y="0"/>
                </a:moveTo>
                <a:lnTo>
                  <a:pt x="12064076" y="0"/>
                </a:lnTo>
                <a:lnTo>
                  <a:pt x="12064076" y="7320092"/>
                </a:lnTo>
                <a:lnTo>
                  <a:pt x="0" y="7320092"/>
                </a:lnTo>
                <a:lnTo>
                  <a:pt x="0" y="0"/>
                </a:lnTo>
                <a:close/>
              </a:path>
            </a:pathLst>
          </a:custGeom>
          <a:blipFill>
            <a:blip r:embed="rId5"/>
            <a:stretch>
              <a:fillRect/>
            </a:stretch>
          </a:blipFill>
        </p:spPr>
      </p:sp>
      <p:sp>
        <p:nvSpPr>
          <p:cNvPr id="12" name="TextBox 12"/>
          <p:cNvSpPr txBox="1"/>
          <p:nvPr/>
        </p:nvSpPr>
        <p:spPr>
          <a:xfrm>
            <a:off x="2892045" y="676061"/>
            <a:ext cx="12889331"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Hire </a:t>
            </a:r>
            <a:r>
              <a:rPr lang="en-US" sz="6999" spc="-209" dirty="0" err="1">
                <a:solidFill>
                  <a:srgbClr val="FFFFFF"/>
                </a:solidFill>
                <a:latin typeface="Open Sans 1 Bold"/>
              </a:rPr>
              <a:t>eFrom</a:t>
            </a:r>
            <a:r>
              <a:rPr lang="en-US" sz="6999" spc="-209" dirty="0">
                <a:solidFill>
                  <a:srgbClr val="FFFFFF"/>
                </a:solidFill>
                <a:latin typeface="Open Sans 1 Bold"/>
              </a:rPr>
              <a:t> Approval Message</a:t>
            </a:r>
          </a:p>
        </p:txBody>
      </p:sp>
      <p:grpSp>
        <p:nvGrpSpPr>
          <p:cNvPr id="13" name="Group 13"/>
          <p:cNvGrpSpPr/>
          <p:nvPr/>
        </p:nvGrpSpPr>
        <p:grpSpPr>
          <a:xfrm>
            <a:off x="6047229" y="6812443"/>
            <a:ext cx="6770533" cy="970705"/>
            <a:chOff x="0" y="0"/>
            <a:chExt cx="9027377" cy="1294273"/>
          </a:xfrm>
        </p:grpSpPr>
        <p:grpSp>
          <p:nvGrpSpPr>
            <p:cNvPr id="14" name="Group 14"/>
            <p:cNvGrpSpPr/>
            <p:nvPr/>
          </p:nvGrpSpPr>
          <p:grpSpPr>
            <a:xfrm>
              <a:off x="647137" y="216133"/>
              <a:ext cx="8380240" cy="905906"/>
              <a:chOff x="0" y="0"/>
              <a:chExt cx="3759474" cy="406400"/>
            </a:xfrm>
          </p:grpSpPr>
          <p:sp>
            <p:nvSpPr>
              <p:cNvPr id="15" name="Freeform 15"/>
              <p:cNvSpPr/>
              <p:nvPr/>
            </p:nvSpPr>
            <p:spPr>
              <a:xfrm>
                <a:off x="0" y="0"/>
                <a:ext cx="3759474" cy="406400"/>
              </a:xfrm>
              <a:custGeom>
                <a:avLst/>
                <a:gdLst/>
                <a:ahLst/>
                <a:cxnLst/>
                <a:rect l="l" t="t" r="r" b="b"/>
                <a:pathLst>
                  <a:path w="3759474" h="406400">
                    <a:moveTo>
                      <a:pt x="3556274" y="0"/>
                    </a:moveTo>
                    <a:cubicBezTo>
                      <a:pt x="3668499" y="0"/>
                      <a:pt x="3759474" y="90976"/>
                      <a:pt x="3759474" y="203200"/>
                    </a:cubicBezTo>
                    <a:cubicBezTo>
                      <a:pt x="3759474" y="315424"/>
                      <a:pt x="3668499" y="406400"/>
                      <a:pt x="3556274"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6" name="TextBox 16"/>
              <p:cNvSpPr txBox="1"/>
              <p:nvPr/>
            </p:nvSpPr>
            <p:spPr>
              <a:xfrm>
                <a:off x="0" y="-38100"/>
                <a:ext cx="3759474" cy="444500"/>
              </a:xfrm>
              <a:prstGeom prst="rect">
                <a:avLst/>
              </a:prstGeom>
            </p:spPr>
            <p:txBody>
              <a:bodyPr lIns="51727" tIns="51727" rIns="51727" bIns="51727" rtlCol="0" anchor="ctr"/>
              <a:lstStyle/>
              <a:p>
                <a:pPr algn="ctr">
                  <a:lnSpc>
                    <a:spcPts val="2659"/>
                  </a:lnSpc>
                </a:pPr>
                <a:endParaRPr/>
              </a:p>
            </p:txBody>
          </p:sp>
        </p:grpSp>
        <p:sp>
          <p:nvSpPr>
            <p:cNvPr id="17" name="Freeform 17"/>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19"/>
            <p:cNvSpPr txBox="1"/>
            <p:nvPr/>
          </p:nvSpPr>
          <p:spPr>
            <a:xfrm>
              <a:off x="1653737" y="344967"/>
              <a:ext cx="7226479" cy="601060"/>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Select </a:t>
              </a:r>
              <a:r>
                <a:rPr lang="en-US" sz="2783">
                  <a:solidFill>
                    <a:srgbClr val="FFFFFF"/>
                  </a:solidFill>
                  <a:latin typeface="Open Sans 1 Bold"/>
                </a:rPr>
                <a:t>Yes</a:t>
              </a:r>
              <a:r>
                <a:rPr lang="en-US" sz="2783">
                  <a:solidFill>
                    <a:srgbClr val="FFFFFF"/>
                  </a:solidFill>
                  <a:latin typeface="Open Sans 1 Medium"/>
                </a:rPr>
                <a:t> to approve this form.</a:t>
              </a:r>
            </a:p>
          </p:txBody>
        </p:sp>
      </p:grpSp>
      <p:pic>
        <p:nvPicPr>
          <p:cNvPr id="20" name="Picture 19" descr="A black and white sign&#10;&#10;Description automatically generated with low confidence">
            <a:extLst>
              <a:ext uri="{FF2B5EF4-FFF2-40B4-BE49-F238E27FC236}">
                <a16:creationId xmlns:a16="http://schemas.microsoft.com/office/drawing/2014/main" id="{EA240D4F-80DD-8DD0-5FD6-2D62FCA988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FFFFFF"/>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0" y="9396870"/>
            <a:ext cx="3834401" cy="856617"/>
            <a:chOff x="0" y="0"/>
            <a:chExt cx="5112534" cy="1142156"/>
          </a:xfrm>
        </p:grpSpPr>
        <p:sp>
          <p:nvSpPr>
            <p:cNvPr id="8" name="Freeform 8"/>
            <p:cNvSpPr/>
            <p:nvPr/>
          </p:nvSpPr>
          <p:spPr>
            <a:xfrm>
              <a:off x="0" y="0"/>
              <a:ext cx="1077002" cy="1125617"/>
            </a:xfrm>
            <a:custGeom>
              <a:avLst/>
              <a:gdLst/>
              <a:ahLst/>
              <a:cxnLst/>
              <a:rect l="l" t="t" r="r" b="b"/>
              <a:pathLst>
                <a:path w="1077002" h="1125617">
                  <a:moveTo>
                    <a:pt x="0" y="0"/>
                  </a:moveTo>
                  <a:lnTo>
                    <a:pt x="1077002" y="0"/>
                  </a:lnTo>
                  <a:lnTo>
                    <a:pt x="1077002" y="1125617"/>
                  </a:lnTo>
                  <a:lnTo>
                    <a:pt x="0" y="1125617"/>
                  </a:lnTo>
                  <a:lnTo>
                    <a:pt x="0" y="0"/>
                  </a:lnTo>
                  <a:close/>
                </a:path>
              </a:pathLst>
            </a:custGeom>
            <a:blipFill>
              <a:blip r:embed="rId5"/>
              <a:stretch>
                <a:fillRect/>
              </a:stretch>
            </a:blipFill>
          </p:spPr>
        </p:sp>
        <p:sp>
          <p:nvSpPr>
            <p:cNvPr id="9" name="TextBox 9"/>
            <p:cNvSpPr txBox="1"/>
            <p:nvPr/>
          </p:nvSpPr>
          <p:spPr>
            <a:xfrm>
              <a:off x="1196445" y="31087"/>
              <a:ext cx="2682620" cy="217210"/>
            </a:xfrm>
            <a:prstGeom prst="rect">
              <a:avLst/>
            </a:prstGeom>
          </p:spPr>
          <p:txBody>
            <a:bodyPr lIns="0" tIns="0" rIns="0" bIns="0" rtlCol="0" anchor="t">
              <a:spAutoFit/>
            </a:bodyPr>
            <a:lstStyle/>
            <a:p>
              <a:pPr>
                <a:lnSpc>
                  <a:spcPts val="1279"/>
                </a:lnSpc>
              </a:pPr>
              <a:r>
                <a:rPr lang="en-US" sz="1122" spc="48">
                  <a:solidFill>
                    <a:srgbClr val="24307A"/>
                  </a:solidFill>
                  <a:latin typeface="Open Sans 1 Semi-Bold"/>
                </a:rPr>
                <a:t>Department of</a:t>
              </a:r>
            </a:p>
          </p:txBody>
        </p:sp>
        <p:sp>
          <p:nvSpPr>
            <p:cNvPr id="10" name="TextBox 10"/>
            <p:cNvSpPr txBox="1"/>
            <p:nvPr/>
          </p:nvSpPr>
          <p:spPr>
            <a:xfrm>
              <a:off x="1196445" y="267347"/>
              <a:ext cx="3916089" cy="874809"/>
            </a:xfrm>
            <a:prstGeom prst="rect">
              <a:avLst/>
            </a:prstGeom>
          </p:spPr>
          <p:txBody>
            <a:bodyPr lIns="0" tIns="0" rIns="0" bIns="0" rtlCol="0" anchor="t">
              <a:spAutoFit/>
            </a:bodyPr>
            <a:lstStyle/>
            <a:p>
              <a:pPr>
                <a:lnSpc>
                  <a:spcPts val="2577"/>
                </a:lnSpc>
              </a:pPr>
              <a:r>
                <a:rPr lang="en-US" sz="2260">
                  <a:solidFill>
                    <a:srgbClr val="24307A"/>
                  </a:solidFill>
                  <a:latin typeface="Open Sans 1 Bold"/>
                </a:rPr>
                <a:t>Finance &amp;</a:t>
              </a:r>
            </a:p>
            <a:p>
              <a:pPr>
                <a:lnSpc>
                  <a:spcPts val="2577"/>
                </a:lnSpc>
              </a:pPr>
              <a:r>
                <a:rPr lang="en-US" sz="2260">
                  <a:solidFill>
                    <a:srgbClr val="24307A"/>
                  </a:solidFill>
                  <a:latin typeface="Open Sans 1 Bold"/>
                </a:rPr>
                <a:t>Administration</a:t>
              </a:r>
            </a:p>
          </p:txBody>
        </p:sp>
      </p:grpSp>
      <p:grpSp>
        <p:nvGrpSpPr>
          <p:cNvPr id="11" name="Group 11"/>
          <p:cNvGrpSpPr/>
          <p:nvPr/>
        </p:nvGrpSpPr>
        <p:grpSpPr>
          <a:xfrm>
            <a:off x="0" y="2283891"/>
            <a:ext cx="19236085" cy="8101770"/>
            <a:chOff x="0" y="0"/>
            <a:chExt cx="5066294" cy="2133799"/>
          </a:xfrm>
        </p:grpSpPr>
        <p:sp>
          <p:nvSpPr>
            <p:cNvPr id="12" name="Freeform 12"/>
            <p:cNvSpPr/>
            <p:nvPr/>
          </p:nvSpPr>
          <p:spPr>
            <a:xfrm>
              <a:off x="0" y="0"/>
              <a:ext cx="5066294" cy="2133799"/>
            </a:xfrm>
            <a:custGeom>
              <a:avLst/>
              <a:gdLst/>
              <a:ahLst/>
              <a:cxnLst/>
              <a:rect l="l" t="t" r="r" b="b"/>
              <a:pathLst>
                <a:path w="5066294" h="2133799">
                  <a:moveTo>
                    <a:pt x="0" y="0"/>
                  </a:moveTo>
                  <a:lnTo>
                    <a:pt x="5066294" y="0"/>
                  </a:lnTo>
                  <a:lnTo>
                    <a:pt x="5066294" y="2133799"/>
                  </a:lnTo>
                  <a:lnTo>
                    <a:pt x="0" y="2133799"/>
                  </a:lnTo>
                  <a:close/>
                </a:path>
              </a:pathLst>
            </a:custGeom>
            <a:solidFill>
              <a:srgbClr val="24307A"/>
            </a:solidFill>
          </p:spPr>
        </p:sp>
        <p:sp>
          <p:nvSpPr>
            <p:cNvPr id="13" name="TextBox 13"/>
            <p:cNvSpPr txBox="1"/>
            <p:nvPr/>
          </p:nvSpPr>
          <p:spPr>
            <a:xfrm>
              <a:off x="0" y="9525"/>
              <a:ext cx="5066294" cy="2124274"/>
            </a:xfrm>
            <a:prstGeom prst="rect">
              <a:avLst/>
            </a:prstGeom>
          </p:spPr>
          <p:txBody>
            <a:bodyPr lIns="50800" tIns="50800" rIns="50800" bIns="50800" rtlCol="0" anchor="ctr"/>
            <a:lstStyle/>
            <a:p>
              <a:pPr algn="ctr">
                <a:lnSpc>
                  <a:spcPts val="2725"/>
                </a:lnSpc>
              </a:pPr>
              <a:endParaRPr/>
            </a:p>
          </p:txBody>
        </p:sp>
      </p:grpSp>
      <p:sp>
        <p:nvSpPr>
          <p:cNvPr id="18" name="Freeform 18"/>
          <p:cNvSpPr/>
          <p:nvPr/>
        </p:nvSpPr>
        <p:spPr>
          <a:xfrm>
            <a:off x="6615163" y="2869678"/>
            <a:ext cx="11830509" cy="6589907"/>
          </a:xfrm>
          <a:custGeom>
            <a:avLst/>
            <a:gdLst/>
            <a:ahLst/>
            <a:cxnLst/>
            <a:rect l="l" t="t" r="r" b="b"/>
            <a:pathLst>
              <a:path w="11830509" h="6589907">
                <a:moveTo>
                  <a:pt x="0" y="0"/>
                </a:moveTo>
                <a:lnTo>
                  <a:pt x="11830509" y="0"/>
                </a:lnTo>
                <a:lnTo>
                  <a:pt x="11830509" y="6589907"/>
                </a:lnTo>
                <a:lnTo>
                  <a:pt x="0" y="6589907"/>
                </a:lnTo>
                <a:lnTo>
                  <a:pt x="0" y="0"/>
                </a:lnTo>
                <a:close/>
              </a:path>
            </a:pathLst>
          </a:custGeom>
          <a:blipFill>
            <a:blip r:embed="rId6"/>
            <a:stretch>
              <a:fillRect/>
            </a:stretch>
          </a:blipFill>
        </p:spPr>
      </p:sp>
      <p:sp>
        <p:nvSpPr>
          <p:cNvPr id="19" name="TextBox 19"/>
          <p:cNvSpPr txBox="1"/>
          <p:nvPr/>
        </p:nvSpPr>
        <p:spPr>
          <a:xfrm>
            <a:off x="862454" y="676061"/>
            <a:ext cx="16563093" cy="1024255"/>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Step 2: Evaluating Approved Hire </a:t>
            </a:r>
            <a:r>
              <a:rPr lang="en-US" sz="6999" spc="-209" dirty="0" err="1">
                <a:solidFill>
                  <a:srgbClr val="24307A"/>
                </a:solidFill>
                <a:latin typeface="Open Sans 1 Bold"/>
              </a:rPr>
              <a:t>eForm</a:t>
            </a:r>
            <a:endParaRPr lang="en-US" sz="6999" spc="-209" dirty="0">
              <a:solidFill>
                <a:srgbClr val="24307A"/>
              </a:solidFill>
              <a:latin typeface="Open Sans 1 Bold"/>
            </a:endParaRPr>
          </a:p>
        </p:txBody>
      </p:sp>
      <p:sp>
        <p:nvSpPr>
          <p:cNvPr id="20" name="TextBox 20"/>
          <p:cNvSpPr txBox="1"/>
          <p:nvPr/>
        </p:nvSpPr>
        <p:spPr>
          <a:xfrm>
            <a:off x="421128" y="3745282"/>
            <a:ext cx="6528328" cy="47815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FFFFFF"/>
                </a:solidFill>
                <a:latin typeface="Open Sans 1"/>
              </a:rPr>
              <a:t>You will see that the form has been </a:t>
            </a:r>
            <a:r>
              <a:rPr lang="en-US" sz="3000" dirty="0">
                <a:solidFill>
                  <a:srgbClr val="FFFFFF"/>
                </a:solidFill>
                <a:latin typeface="Open Sans 1 Bold"/>
              </a:rPr>
              <a:t>finalized and authorized</a:t>
            </a:r>
            <a:r>
              <a:rPr lang="en-US" sz="3000" dirty="0">
                <a:solidFill>
                  <a:srgbClr val="FFFFFF"/>
                </a:solidFill>
                <a:latin typeface="Open Sans 1"/>
              </a:rPr>
              <a:t>.</a:t>
            </a:r>
          </a:p>
          <a:p>
            <a:pPr>
              <a:lnSpc>
                <a:spcPts val="4200"/>
              </a:lnSpc>
            </a:pPr>
            <a:endParaRPr lang="en-US" sz="3000" dirty="0">
              <a:solidFill>
                <a:srgbClr val="FFFFFF"/>
              </a:solidFill>
              <a:latin typeface="Open Sans 1"/>
            </a:endParaRPr>
          </a:p>
          <a:p>
            <a:pPr marL="647700" lvl="1" indent="-323850">
              <a:lnSpc>
                <a:spcPts val="4200"/>
              </a:lnSpc>
              <a:buFont typeface="Arial"/>
              <a:buChar char="•"/>
            </a:pPr>
            <a:r>
              <a:rPr lang="en-US" sz="3000" dirty="0">
                <a:solidFill>
                  <a:srgbClr val="FFFFFF"/>
                </a:solidFill>
                <a:latin typeface="Open Sans 1"/>
              </a:rPr>
              <a:t>You will see the </a:t>
            </a:r>
            <a:r>
              <a:rPr lang="en-US" sz="3000" dirty="0" err="1">
                <a:solidFill>
                  <a:srgbClr val="FFFFFF"/>
                </a:solidFill>
                <a:latin typeface="Open Sans 1 Bold"/>
              </a:rPr>
              <a:t>eForm</a:t>
            </a:r>
            <a:r>
              <a:rPr lang="en-US" sz="3000" dirty="0">
                <a:solidFill>
                  <a:srgbClr val="FFFFFF"/>
                </a:solidFill>
                <a:latin typeface="Open Sans 1 Bold"/>
              </a:rPr>
              <a:t> is approved</a:t>
            </a:r>
            <a:r>
              <a:rPr lang="en-US" sz="3000" dirty="0">
                <a:solidFill>
                  <a:srgbClr val="FFFFFF"/>
                </a:solidFill>
                <a:latin typeface="Open Sans 1"/>
              </a:rPr>
              <a:t>.</a:t>
            </a:r>
          </a:p>
          <a:p>
            <a:pPr>
              <a:lnSpc>
                <a:spcPts val="4200"/>
              </a:lnSpc>
            </a:pPr>
            <a:endParaRPr lang="en-US" sz="3000" dirty="0">
              <a:solidFill>
                <a:srgbClr val="FFFFFF"/>
              </a:solidFill>
              <a:latin typeface="Open Sans 1"/>
            </a:endParaRPr>
          </a:p>
          <a:p>
            <a:pPr marL="647700" lvl="1" indent="-323850">
              <a:lnSpc>
                <a:spcPts val="4200"/>
              </a:lnSpc>
              <a:buFont typeface="Arial"/>
              <a:buChar char="•"/>
            </a:pPr>
            <a:r>
              <a:rPr lang="en-US" sz="3000" dirty="0">
                <a:solidFill>
                  <a:srgbClr val="FFFFFF"/>
                </a:solidFill>
                <a:latin typeface="Open Sans 1"/>
              </a:rPr>
              <a:t>An email was sent to the gaining agency notifying them that the form has been approved.</a:t>
            </a:r>
          </a:p>
        </p:txBody>
      </p:sp>
      <p:pic>
        <p:nvPicPr>
          <p:cNvPr id="21" name="Picture 20" descr="Text&#10;&#10;Description automatically generated">
            <a:extLst>
              <a:ext uri="{FF2B5EF4-FFF2-40B4-BE49-F238E27FC236}">
                <a16:creationId xmlns:a16="http://schemas.microsoft.com/office/drawing/2014/main" id="{872082F9-B5A5-AC1A-84D6-97DC4FDA31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854" y="9567253"/>
            <a:ext cx="1562232" cy="673830"/>
          </a:xfrm>
          <a:prstGeom prst="rect">
            <a:avLst/>
          </a:prstGeom>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FFFFFF"/>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0" y="2283891"/>
            <a:ext cx="19236085" cy="2031392"/>
            <a:chOff x="0" y="0"/>
            <a:chExt cx="5066294" cy="535017"/>
          </a:xfrm>
        </p:grpSpPr>
        <p:sp>
          <p:nvSpPr>
            <p:cNvPr id="12" name="Freeform 12"/>
            <p:cNvSpPr/>
            <p:nvPr/>
          </p:nvSpPr>
          <p:spPr>
            <a:xfrm>
              <a:off x="0" y="0"/>
              <a:ext cx="5066294" cy="535017"/>
            </a:xfrm>
            <a:custGeom>
              <a:avLst/>
              <a:gdLst/>
              <a:ahLst/>
              <a:cxnLst/>
              <a:rect l="l" t="t" r="r" b="b"/>
              <a:pathLst>
                <a:path w="5066294" h="535017">
                  <a:moveTo>
                    <a:pt x="0" y="0"/>
                  </a:moveTo>
                  <a:lnTo>
                    <a:pt x="5066294" y="0"/>
                  </a:lnTo>
                  <a:lnTo>
                    <a:pt x="5066294" y="535017"/>
                  </a:lnTo>
                  <a:lnTo>
                    <a:pt x="0" y="535017"/>
                  </a:lnTo>
                  <a:close/>
                </a:path>
              </a:pathLst>
            </a:custGeom>
            <a:solidFill>
              <a:srgbClr val="FFFFFF"/>
            </a:solidFill>
          </p:spPr>
        </p:sp>
        <p:sp>
          <p:nvSpPr>
            <p:cNvPr id="13" name="TextBox 13"/>
            <p:cNvSpPr txBox="1"/>
            <p:nvPr/>
          </p:nvSpPr>
          <p:spPr>
            <a:xfrm>
              <a:off x="0" y="9525"/>
              <a:ext cx="5066294" cy="525492"/>
            </a:xfrm>
            <a:prstGeom prst="rect">
              <a:avLst/>
            </a:prstGeom>
          </p:spPr>
          <p:txBody>
            <a:bodyPr lIns="50800" tIns="50800" rIns="50800" bIns="50800" rtlCol="0" anchor="ctr"/>
            <a:lstStyle/>
            <a:p>
              <a:pPr algn="ctr">
                <a:lnSpc>
                  <a:spcPts val="2725"/>
                </a:lnSpc>
              </a:pPr>
              <a:endParaRPr/>
            </a:p>
          </p:txBody>
        </p:sp>
      </p:grpSp>
      <p:sp>
        <p:nvSpPr>
          <p:cNvPr id="17" name="TextBox 17"/>
          <p:cNvSpPr txBox="1"/>
          <p:nvPr/>
        </p:nvSpPr>
        <p:spPr>
          <a:xfrm>
            <a:off x="2277027" y="2698228"/>
            <a:ext cx="13733946" cy="1047750"/>
          </a:xfrm>
          <a:prstGeom prst="rect">
            <a:avLst/>
          </a:prstGeom>
        </p:spPr>
        <p:txBody>
          <a:bodyPr lIns="0" tIns="0" rIns="0" bIns="0" rtlCol="0" anchor="t">
            <a:spAutoFit/>
          </a:bodyPr>
          <a:lstStyle/>
          <a:p>
            <a:pPr>
              <a:lnSpc>
                <a:spcPts val="4200"/>
              </a:lnSpc>
            </a:pPr>
            <a:r>
              <a:rPr lang="en-US" sz="3000" u="sng" dirty="0">
                <a:solidFill>
                  <a:srgbClr val="24307A"/>
                </a:solidFill>
                <a:latin typeface="Open Sans 1 Medium"/>
              </a:rPr>
              <a:t>Example:</a:t>
            </a:r>
            <a:r>
              <a:rPr lang="en-US" sz="3000" dirty="0">
                <a:solidFill>
                  <a:srgbClr val="24307A"/>
                </a:solidFill>
                <a:latin typeface="Open Sans 1 Medium"/>
              </a:rPr>
              <a:t> </a:t>
            </a:r>
          </a:p>
          <a:p>
            <a:pPr>
              <a:lnSpc>
                <a:spcPts val="4200"/>
              </a:lnSpc>
            </a:pPr>
            <a:r>
              <a:rPr lang="en-US" sz="3000" dirty="0">
                <a:solidFill>
                  <a:srgbClr val="24307A"/>
                </a:solidFill>
                <a:latin typeface="Open Sans 1 Medium"/>
              </a:rPr>
              <a:t>Gaining agency email - ABC’s will receive for a “Agree - Use Proposed Date”.</a:t>
            </a:r>
          </a:p>
        </p:txBody>
      </p:sp>
      <p:sp>
        <p:nvSpPr>
          <p:cNvPr id="18" name="Freeform 18"/>
          <p:cNvSpPr/>
          <p:nvPr/>
        </p:nvSpPr>
        <p:spPr>
          <a:xfrm>
            <a:off x="2583621" y="4411329"/>
            <a:ext cx="12711915" cy="3163059"/>
          </a:xfrm>
          <a:custGeom>
            <a:avLst/>
            <a:gdLst/>
            <a:ahLst/>
            <a:cxnLst/>
            <a:rect l="l" t="t" r="r" b="b"/>
            <a:pathLst>
              <a:path w="12711915" h="3163059">
                <a:moveTo>
                  <a:pt x="0" y="0"/>
                </a:moveTo>
                <a:lnTo>
                  <a:pt x="12711915" y="0"/>
                </a:lnTo>
                <a:lnTo>
                  <a:pt x="12711915" y="3163059"/>
                </a:lnTo>
                <a:lnTo>
                  <a:pt x="0" y="3163059"/>
                </a:lnTo>
                <a:lnTo>
                  <a:pt x="0" y="0"/>
                </a:lnTo>
                <a:close/>
              </a:path>
            </a:pathLst>
          </a:custGeom>
          <a:blipFill>
            <a:blip r:embed="rId5"/>
            <a:stretch>
              <a:fillRect/>
            </a:stretch>
          </a:blipFill>
        </p:spPr>
      </p:sp>
      <p:sp>
        <p:nvSpPr>
          <p:cNvPr id="19" name="TextBox 19"/>
          <p:cNvSpPr txBox="1"/>
          <p:nvPr/>
        </p:nvSpPr>
        <p:spPr>
          <a:xfrm>
            <a:off x="4481030" y="786431"/>
            <a:ext cx="9325940" cy="1024255"/>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Gaining Agency Email</a:t>
            </a:r>
          </a:p>
        </p:txBody>
      </p:sp>
      <p:sp>
        <p:nvSpPr>
          <p:cNvPr id="20" name="TextBox 20"/>
          <p:cNvSpPr txBox="1"/>
          <p:nvPr/>
        </p:nvSpPr>
        <p:spPr>
          <a:xfrm>
            <a:off x="2583621" y="7993488"/>
            <a:ext cx="13733946" cy="10477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24307A"/>
                </a:solidFill>
                <a:latin typeface="Open Sans 1 Medium"/>
              </a:rPr>
              <a:t>Notice the </a:t>
            </a:r>
            <a:r>
              <a:rPr lang="en-US" sz="3000" dirty="0">
                <a:solidFill>
                  <a:srgbClr val="24307A"/>
                </a:solidFill>
                <a:latin typeface="Open Sans 1 Bold"/>
              </a:rPr>
              <a:t>Hire Date Request</a:t>
            </a:r>
            <a:r>
              <a:rPr lang="en-US" sz="3000" dirty="0">
                <a:solidFill>
                  <a:srgbClr val="24307A"/>
                </a:solidFill>
                <a:latin typeface="Open Sans 1 Medium"/>
              </a:rPr>
              <a:t> and </a:t>
            </a:r>
            <a:r>
              <a:rPr lang="en-US" sz="3000" dirty="0">
                <a:solidFill>
                  <a:srgbClr val="24307A"/>
                </a:solidFill>
                <a:latin typeface="Open Sans 1 Bold"/>
              </a:rPr>
              <a:t>Hire Date Used</a:t>
            </a:r>
            <a:r>
              <a:rPr lang="en-US" sz="3000" dirty="0">
                <a:solidFill>
                  <a:srgbClr val="24307A"/>
                </a:solidFill>
                <a:latin typeface="Open Sans 1 Medium"/>
              </a:rPr>
              <a:t>.</a:t>
            </a:r>
          </a:p>
          <a:p>
            <a:pPr marL="647700" lvl="1" indent="-323850">
              <a:lnSpc>
                <a:spcPts val="4200"/>
              </a:lnSpc>
              <a:buFont typeface="Arial"/>
              <a:buChar char="•"/>
            </a:pPr>
            <a:r>
              <a:rPr lang="en-US" sz="3000" dirty="0">
                <a:solidFill>
                  <a:srgbClr val="24307A"/>
                </a:solidFill>
                <a:latin typeface="Open Sans 1 Medium"/>
              </a:rPr>
              <a:t>Log into Edison and click on the blue hyperlink.</a:t>
            </a:r>
          </a:p>
        </p:txBody>
      </p:sp>
      <p:sp>
        <p:nvSpPr>
          <p:cNvPr id="21" name="AutoShape 21"/>
          <p:cNvSpPr/>
          <p:nvPr/>
        </p:nvSpPr>
        <p:spPr>
          <a:xfrm flipH="1">
            <a:off x="5937332" y="5722753"/>
            <a:ext cx="1455136" cy="0"/>
          </a:xfrm>
          <a:prstGeom prst="line">
            <a:avLst/>
          </a:prstGeom>
          <a:ln w="76200" cap="flat">
            <a:solidFill>
              <a:srgbClr val="E11E1E"/>
            </a:solidFill>
            <a:prstDash val="solid"/>
            <a:headEnd type="none" w="sm" len="sm"/>
            <a:tailEnd type="arrow" w="med" len="sm"/>
          </a:ln>
        </p:spPr>
      </p:sp>
      <p:pic>
        <p:nvPicPr>
          <p:cNvPr id="23" name="Picture 22" descr="A black and white sign&#10;&#10;Description automatically generated with low confidence">
            <a:extLst>
              <a:ext uri="{FF2B5EF4-FFF2-40B4-BE49-F238E27FC236}">
                <a16:creationId xmlns:a16="http://schemas.microsoft.com/office/drawing/2014/main" id="{9426A312-200E-07CE-1E42-101762FC4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FFFFFF"/>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0" y="9396870"/>
            <a:ext cx="3834401" cy="856617"/>
            <a:chOff x="0" y="0"/>
            <a:chExt cx="5112534" cy="1142156"/>
          </a:xfrm>
        </p:grpSpPr>
        <p:sp>
          <p:nvSpPr>
            <p:cNvPr id="8" name="Freeform 8"/>
            <p:cNvSpPr/>
            <p:nvPr/>
          </p:nvSpPr>
          <p:spPr>
            <a:xfrm>
              <a:off x="0" y="0"/>
              <a:ext cx="1077002" cy="1125617"/>
            </a:xfrm>
            <a:custGeom>
              <a:avLst/>
              <a:gdLst/>
              <a:ahLst/>
              <a:cxnLst/>
              <a:rect l="l" t="t" r="r" b="b"/>
              <a:pathLst>
                <a:path w="1077002" h="1125617">
                  <a:moveTo>
                    <a:pt x="0" y="0"/>
                  </a:moveTo>
                  <a:lnTo>
                    <a:pt x="1077002" y="0"/>
                  </a:lnTo>
                  <a:lnTo>
                    <a:pt x="1077002" y="1125617"/>
                  </a:lnTo>
                  <a:lnTo>
                    <a:pt x="0" y="1125617"/>
                  </a:lnTo>
                  <a:lnTo>
                    <a:pt x="0" y="0"/>
                  </a:lnTo>
                  <a:close/>
                </a:path>
              </a:pathLst>
            </a:custGeom>
            <a:blipFill>
              <a:blip r:embed="rId6"/>
              <a:stretch>
                <a:fillRect/>
              </a:stretch>
            </a:blipFill>
          </p:spPr>
        </p:sp>
        <p:sp>
          <p:nvSpPr>
            <p:cNvPr id="9" name="TextBox 9"/>
            <p:cNvSpPr txBox="1"/>
            <p:nvPr/>
          </p:nvSpPr>
          <p:spPr>
            <a:xfrm>
              <a:off x="1196445" y="31087"/>
              <a:ext cx="2682620" cy="217210"/>
            </a:xfrm>
            <a:prstGeom prst="rect">
              <a:avLst/>
            </a:prstGeom>
          </p:spPr>
          <p:txBody>
            <a:bodyPr lIns="0" tIns="0" rIns="0" bIns="0" rtlCol="0" anchor="t">
              <a:spAutoFit/>
            </a:bodyPr>
            <a:lstStyle/>
            <a:p>
              <a:pPr>
                <a:lnSpc>
                  <a:spcPts val="1279"/>
                </a:lnSpc>
              </a:pPr>
              <a:r>
                <a:rPr lang="en-US" sz="1122" spc="48">
                  <a:solidFill>
                    <a:srgbClr val="24307A"/>
                  </a:solidFill>
                  <a:latin typeface="Open Sans 1 Semi-Bold"/>
                </a:rPr>
                <a:t>Department of</a:t>
              </a:r>
            </a:p>
          </p:txBody>
        </p:sp>
        <p:sp>
          <p:nvSpPr>
            <p:cNvPr id="10" name="TextBox 10"/>
            <p:cNvSpPr txBox="1"/>
            <p:nvPr/>
          </p:nvSpPr>
          <p:spPr>
            <a:xfrm>
              <a:off x="1196445" y="267347"/>
              <a:ext cx="3916089" cy="874809"/>
            </a:xfrm>
            <a:prstGeom prst="rect">
              <a:avLst/>
            </a:prstGeom>
          </p:spPr>
          <p:txBody>
            <a:bodyPr lIns="0" tIns="0" rIns="0" bIns="0" rtlCol="0" anchor="t">
              <a:spAutoFit/>
            </a:bodyPr>
            <a:lstStyle/>
            <a:p>
              <a:pPr>
                <a:lnSpc>
                  <a:spcPts val="2577"/>
                </a:lnSpc>
              </a:pPr>
              <a:r>
                <a:rPr lang="en-US" sz="2260">
                  <a:solidFill>
                    <a:srgbClr val="24307A"/>
                  </a:solidFill>
                  <a:latin typeface="Open Sans 1 Bold"/>
                </a:rPr>
                <a:t>Finance &amp;</a:t>
              </a:r>
            </a:p>
            <a:p>
              <a:pPr>
                <a:lnSpc>
                  <a:spcPts val="2577"/>
                </a:lnSpc>
              </a:pPr>
              <a:r>
                <a:rPr lang="en-US" sz="2260">
                  <a:solidFill>
                    <a:srgbClr val="24307A"/>
                  </a:solidFill>
                  <a:latin typeface="Open Sans 1 Bold"/>
                </a:rPr>
                <a:t>Administration</a:t>
              </a:r>
            </a:p>
          </p:txBody>
        </p:sp>
      </p:grpSp>
      <p:grpSp>
        <p:nvGrpSpPr>
          <p:cNvPr id="11" name="Group 11"/>
          <p:cNvGrpSpPr/>
          <p:nvPr/>
        </p:nvGrpSpPr>
        <p:grpSpPr>
          <a:xfrm>
            <a:off x="0" y="2283891"/>
            <a:ext cx="19236085" cy="8101770"/>
            <a:chOff x="0" y="0"/>
            <a:chExt cx="5066294" cy="2133799"/>
          </a:xfrm>
        </p:grpSpPr>
        <p:sp>
          <p:nvSpPr>
            <p:cNvPr id="12" name="Freeform 12"/>
            <p:cNvSpPr/>
            <p:nvPr/>
          </p:nvSpPr>
          <p:spPr>
            <a:xfrm>
              <a:off x="0" y="0"/>
              <a:ext cx="5066294" cy="2133799"/>
            </a:xfrm>
            <a:custGeom>
              <a:avLst/>
              <a:gdLst/>
              <a:ahLst/>
              <a:cxnLst/>
              <a:rect l="l" t="t" r="r" b="b"/>
              <a:pathLst>
                <a:path w="5066294" h="2133799">
                  <a:moveTo>
                    <a:pt x="0" y="0"/>
                  </a:moveTo>
                  <a:lnTo>
                    <a:pt x="5066294" y="0"/>
                  </a:lnTo>
                  <a:lnTo>
                    <a:pt x="5066294" y="2133799"/>
                  </a:lnTo>
                  <a:lnTo>
                    <a:pt x="0" y="2133799"/>
                  </a:lnTo>
                  <a:close/>
                </a:path>
              </a:pathLst>
            </a:custGeom>
            <a:solidFill>
              <a:srgbClr val="24307A"/>
            </a:solidFill>
          </p:spPr>
        </p:sp>
        <p:sp>
          <p:nvSpPr>
            <p:cNvPr id="13" name="TextBox 13"/>
            <p:cNvSpPr txBox="1"/>
            <p:nvPr/>
          </p:nvSpPr>
          <p:spPr>
            <a:xfrm>
              <a:off x="0" y="9525"/>
              <a:ext cx="5066294" cy="2124274"/>
            </a:xfrm>
            <a:prstGeom prst="rect">
              <a:avLst/>
            </a:prstGeom>
          </p:spPr>
          <p:txBody>
            <a:bodyPr lIns="50800" tIns="50800" rIns="50800" bIns="50800" rtlCol="0" anchor="ctr"/>
            <a:lstStyle/>
            <a:p>
              <a:pPr algn="ctr">
                <a:lnSpc>
                  <a:spcPts val="2725"/>
                </a:lnSpc>
              </a:pPr>
              <a:endParaRPr/>
            </a:p>
          </p:txBody>
        </p:sp>
      </p:grpSp>
      <p:sp>
        <p:nvSpPr>
          <p:cNvPr id="18" name="Freeform 18"/>
          <p:cNvSpPr/>
          <p:nvPr/>
        </p:nvSpPr>
        <p:spPr>
          <a:xfrm>
            <a:off x="6227420" y="2872851"/>
            <a:ext cx="12171580" cy="6385449"/>
          </a:xfrm>
          <a:custGeom>
            <a:avLst/>
            <a:gdLst/>
            <a:ahLst/>
            <a:cxnLst/>
            <a:rect l="l" t="t" r="r" b="b"/>
            <a:pathLst>
              <a:path w="12171580" h="6385449">
                <a:moveTo>
                  <a:pt x="0" y="0"/>
                </a:moveTo>
                <a:lnTo>
                  <a:pt x="12171581" y="0"/>
                </a:lnTo>
                <a:lnTo>
                  <a:pt x="12171581" y="6385449"/>
                </a:lnTo>
                <a:lnTo>
                  <a:pt x="0" y="6385449"/>
                </a:lnTo>
                <a:lnTo>
                  <a:pt x="0" y="0"/>
                </a:lnTo>
                <a:close/>
              </a:path>
            </a:pathLst>
          </a:custGeom>
          <a:blipFill>
            <a:blip r:embed="rId7"/>
            <a:stretch>
              <a:fillRect/>
            </a:stretch>
          </a:blipFill>
        </p:spPr>
      </p:sp>
      <p:sp>
        <p:nvSpPr>
          <p:cNvPr id="19" name="TextBox 19"/>
          <p:cNvSpPr txBox="1"/>
          <p:nvPr/>
        </p:nvSpPr>
        <p:spPr>
          <a:xfrm>
            <a:off x="862454" y="676061"/>
            <a:ext cx="16563093" cy="1024255"/>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Step 2: Evaluating Approved Hire </a:t>
            </a:r>
            <a:r>
              <a:rPr lang="en-US" sz="6999" spc="-209" dirty="0" err="1">
                <a:solidFill>
                  <a:srgbClr val="24307A"/>
                </a:solidFill>
                <a:latin typeface="Open Sans 1 Bold"/>
              </a:rPr>
              <a:t>eForm</a:t>
            </a:r>
            <a:endParaRPr lang="en-US" sz="6999" spc="-209" dirty="0">
              <a:solidFill>
                <a:srgbClr val="24307A"/>
              </a:solidFill>
              <a:latin typeface="Open Sans 1 Bold"/>
            </a:endParaRPr>
          </a:p>
        </p:txBody>
      </p:sp>
      <p:sp>
        <p:nvSpPr>
          <p:cNvPr id="20" name="TextBox 20"/>
          <p:cNvSpPr txBox="1"/>
          <p:nvPr/>
        </p:nvSpPr>
        <p:spPr>
          <a:xfrm>
            <a:off x="658241" y="3912926"/>
            <a:ext cx="5774153" cy="4248150"/>
          </a:xfrm>
          <a:prstGeom prst="rect">
            <a:avLst/>
          </a:prstGeom>
        </p:spPr>
        <p:txBody>
          <a:bodyPr lIns="0" tIns="0" rIns="0" bIns="0" rtlCol="0" anchor="t">
            <a:spAutoFit/>
          </a:bodyPr>
          <a:lstStyle/>
          <a:p>
            <a:pPr>
              <a:lnSpc>
                <a:spcPts val="4200"/>
              </a:lnSpc>
            </a:pPr>
            <a:r>
              <a:rPr lang="en-US" sz="3000" u="sng" dirty="0">
                <a:solidFill>
                  <a:srgbClr val="FFFFFF"/>
                </a:solidFill>
                <a:latin typeface="Open Sans 1 Medium"/>
              </a:rPr>
              <a:t>Example:</a:t>
            </a:r>
          </a:p>
          <a:p>
            <a:pPr>
              <a:lnSpc>
                <a:spcPts val="4200"/>
              </a:lnSpc>
            </a:pPr>
            <a:r>
              <a:rPr lang="en-US" sz="3000" dirty="0">
                <a:solidFill>
                  <a:srgbClr val="FFFFFF"/>
                </a:solidFill>
                <a:latin typeface="Open Sans 1 Medium"/>
              </a:rPr>
              <a:t>Override Last Day of Coverage. Instead of 09/30/2019, we elected 10/31/2019.</a:t>
            </a:r>
          </a:p>
          <a:p>
            <a:pPr>
              <a:lnSpc>
                <a:spcPts val="4200"/>
              </a:lnSpc>
            </a:pPr>
            <a:endParaRPr lang="en-US" sz="3000" dirty="0">
              <a:solidFill>
                <a:srgbClr val="FFFFFF"/>
              </a:solidFill>
              <a:latin typeface="Open Sans 1 Medium"/>
            </a:endParaRPr>
          </a:p>
          <a:p>
            <a:pPr marL="647700" lvl="1" indent="-323850">
              <a:lnSpc>
                <a:spcPts val="4200"/>
              </a:lnSpc>
              <a:buFont typeface="Arial"/>
              <a:buChar char="•"/>
            </a:pPr>
            <a:r>
              <a:rPr lang="en-US" sz="3000" dirty="0">
                <a:solidFill>
                  <a:srgbClr val="FFFFFF"/>
                </a:solidFill>
                <a:latin typeface="Open Sans 1 Medium"/>
              </a:rPr>
              <a:t>Enter a comment.</a:t>
            </a:r>
          </a:p>
          <a:p>
            <a:pPr>
              <a:lnSpc>
                <a:spcPts val="4200"/>
              </a:lnSpc>
            </a:pPr>
            <a:endParaRPr lang="en-US" sz="3000" dirty="0">
              <a:solidFill>
                <a:srgbClr val="FFFFFF"/>
              </a:solidFill>
              <a:latin typeface="Open Sans 1 Medium"/>
            </a:endParaRPr>
          </a:p>
          <a:p>
            <a:pPr marL="647700" lvl="1" indent="-323850">
              <a:lnSpc>
                <a:spcPts val="4200"/>
              </a:lnSpc>
              <a:buFont typeface="Arial"/>
              <a:buChar char="•"/>
            </a:pPr>
            <a:r>
              <a:rPr lang="en-US" sz="3000" dirty="0">
                <a:solidFill>
                  <a:srgbClr val="FFFFFF"/>
                </a:solidFill>
                <a:latin typeface="Open Sans 1 Medium"/>
              </a:rPr>
              <a:t>Click </a:t>
            </a:r>
            <a:r>
              <a:rPr lang="en-US" sz="3000" dirty="0">
                <a:solidFill>
                  <a:srgbClr val="FFFFFF"/>
                </a:solidFill>
                <a:latin typeface="Open Sans 1 Bold"/>
              </a:rPr>
              <a:t>Approve</a:t>
            </a:r>
            <a:r>
              <a:rPr lang="en-US" sz="3000" dirty="0">
                <a:solidFill>
                  <a:srgbClr val="FFFFFF"/>
                </a:solidFill>
                <a:latin typeface="Open Sans 1 Medium"/>
              </a:rPr>
              <a:t>.</a:t>
            </a:r>
          </a:p>
        </p:txBody>
      </p:sp>
      <p:pic>
        <p:nvPicPr>
          <p:cNvPr id="21" name="Picture 20" descr="Text&#10;&#10;Description automatically generated">
            <a:extLst>
              <a:ext uri="{FF2B5EF4-FFF2-40B4-BE49-F238E27FC236}">
                <a16:creationId xmlns:a16="http://schemas.microsoft.com/office/drawing/2014/main" id="{03DBA9B9-72B4-1894-DF1C-5142E63AF3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427" y="9557663"/>
            <a:ext cx="1562232" cy="673830"/>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FFFFFF"/>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666753" y="2283891"/>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0" y="2283891"/>
            <a:ext cx="19236085" cy="2031392"/>
            <a:chOff x="0" y="0"/>
            <a:chExt cx="5066294" cy="535017"/>
          </a:xfrm>
        </p:grpSpPr>
        <p:sp>
          <p:nvSpPr>
            <p:cNvPr id="12" name="Freeform 12"/>
            <p:cNvSpPr/>
            <p:nvPr/>
          </p:nvSpPr>
          <p:spPr>
            <a:xfrm>
              <a:off x="0" y="0"/>
              <a:ext cx="5066294" cy="535017"/>
            </a:xfrm>
            <a:custGeom>
              <a:avLst/>
              <a:gdLst/>
              <a:ahLst/>
              <a:cxnLst/>
              <a:rect l="l" t="t" r="r" b="b"/>
              <a:pathLst>
                <a:path w="5066294" h="535017">
                  <a:moveTo>
                    <a:pt x="0" y="0"/>
                  </a:moveTo>
                  <a:lnTo>
                    <a:pt x="5066294" y="0"/>
                  </a:lnTo>
                  <a:lnTo>
                    <a:pt x="5066294" y="535017"/>
                  </a:lnTo>
                  <a:lnTo>
                    <a:pt x="0" y="535017"/>
                  </a:lnTo>
                  <a:close/>
                </a:path>
              </a:pathLst>
            </a:custGeom>
            <a:solidFill>
              <a:srgbClr val="FFFFFF"/>
            </a:solidFill>
          </p:spPr>
        </p:sp>
        <p:sp>
          <p:nvSpPr>
            <p:cNvPr id="13" name="TextBox 13"/>
            <p:cNvSpPr txBox="1"/>
            <p:nvPr/>
          </p:nvSpPr>
          <p:spPr>
            <a:xfrm>
              <a:off x="0" y="9525"/>
              <a:ext cx="5066294" cy="525492"/>
            </a:xfrm>
            <a:prstGeom prst="rect">
              <a:avLst/>
            </a:prstGeom>
          </p:spPr>
          <p:txBody>
            <a:bodyPr lIns="50800" tIns="50800" rIns="50800" bIns="50800" rtlCol="0" anchor="ctr"/>
            <a:lstStyle/>
            <a:p>
              <a:pPr algn="ctr">
                <a:lnSpc>
                  <a:spcPts val="2725"/>
                </a:lnSpc>
              </a:pPr>
              <a:endParaRPr/>
            </a:p>
          </p:txBody>
        </p:sp>
      </p:grpSp>
      <p:sp>
        <p:nvSpPr>
          <p:cNvPr id="14" name="Freeform 14"/>
          <p:cNvSpPr/>
          <p:nvPr/>
        </p:nvSpPr>
        <p:spPr>
          <a:xfrm>
            <a:off x="3441102" y="2487250"/>
            <a:ext cx="11791218" cy="7313362"/>
          </a:xfrm>
          <a:custGeom>
            <a:avLst/>
            <a:gdLst/>
            <a:ahLst/>
            <a:cxnLst/>
            <a:rect l="l" t="t" r="r" b="b"/>
            <a:pathLst>
              <a:path w="11791218" h="7313362">
                <a:moveTo>
                  <a:pt x="0" y="0"/>
                </a:moveTo>
                <a:lnTo>
                  <a:pt x="11791218" y="0"/>
                </a:lnTo>
                <a:lnTo>
                  <a:pt x="11791218" y="7313362"/>
                </a:lnTo>
                <a:lnTo>
                  <a:pt x="0" y="7313362"/>
                </a:lnTo>
                <a:lnTo>
                  <a:pt x="0" y="0"/>
                </a:lnTo>
                <a:close/>
              </a:path>
            </a:pathLst>
          </a:custGeom>
          <a:blipFill>
            <a:blip r:embed="rId5"/>
            <a:stretch>
              <a:fillRect/>
            </a:stretch>
          </a:blipFill>
        </p:spPr>
      </p:sp>
      <p:grpSp>
        <p:nvGrpSpPr>
          <p:cNvPr id="15" name="Group 15"/>
          <p:cNvGrpSpPr/>
          <p:nvPr/>
        </p:nvGrpSpPr>
        <p:grpSpPr>
          <a:xfrm>
            <a:off x="5637281" y="6562202"/>
            <a:ext cx="6770533" cy="970705"/>
            <a:chOff x="0" y="0"/>
            <a:chExt cx="9027377" cy="1294273"/>
          </a:xfrm>
        </p:grpSpPr>
        <p:grpSp>
          <p:nvGrpSpPr>
            <p:cNvPr id="16" name="Group 16"/>
            <p:cNvGrpSpPr/>
            <p:nvPr/>
          </p:nvGrpSpPr>
          <p:grpSpPr>
            <a:xfrm>
              <a:off x="647137" y="216133"/>
              <a:ext cx="8380240" cy="905906"/>
              <a:chOff x="0" y="0"/>
              <a:chExt cx="3759474" cy="406400"/>
            </a:xfrm>
          </p:grpSpPr>
          <p:sp>
            <p:nvSpPr>
              <p:cNvPr id="17" name="Freeform 17"/>
              <p:cNvSpPr/>
              <p:nvPr/>
            </p:nvSpPr>
            <p:spPr>
              <a:xfrm>
                <a:off x="0" y="0"/>
                <a:ext cx="3759474" cy="406400"/>
              </a:xfrm>
              <a:custGeom>
                <a:avLst/>
                <a:gdLst/>
                <a:ahLst/>
                <a:cxnLst/>
                <a:rect l="l" t="t" r="r" b="b"/>
                <a:pathLst>
                  <a:path w="3759474" h="406400">
                    <a:moveTo>
                      <a:pt x="3556274" y="0"/>
                    </a:moveTo>
                    <a:cubicBezTo>
                      <a:pt x="3668499" y="0"/>
                      <a:pt x="3759474" y="90976"/>
                      <a:pt x="3759474" y="203200"/>
                    </a:cubicBezTo>
                    <a:cubicBezTo>
                      <a:pt x="3759474" y="315424"/>
                      <a:pt x="3668499" y="406400"/>
                      <a:pt x="3556274"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8" name="TextBox 18"/>
              <p:cNvSpPr txBox="1"/>
              <p:nvPr/>
            </p:nvSpPr>
            <p:spPr>
              <a:xfrm>
                <a:off x="0" y="-38100"/>
                <a:ext cx="3759474" cy="444500"/>
              </a:xfrm>
              <a:prstGeom prst="rect">
                <a:avLst/>
              </a:prstGeom>
            </p:spPr>
            <p:txBody>
              <a:bodyPr lIns="51727" tIns="51727" rIns="51727" bIns="51727" rtlCol="0" anchor="ctr"/>
              <a:lstStyle/>
              <a:p>
                <a:pPr algn="ctr">
                  <a:lnSpc>
                    <a:spcPts val="2659"/>
                  </a:lnSpc>
                </a:pPr>
                <a:endParaRPr/>
              </a:p>
            </p:txBody>
          </p:sp>
        </p:grpSp>
        <p:sp>
          <p:nvSpPr>
            <p:cNvPr id="19" name="Freeform 19"/>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1653737" y="344967"/>
              <a:ext cx="7226479" cy="601060"/>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Select </a:t>
              </a:r>
              <a:r>
                <a:rPr lang="en-US" sz="2783">
                  <a:solidFill>
                    <a:srgbClr val="FFFFFF"/>
                  </a:solidFill>
                  <a:latin typeface="Open Sans 1 Bold"/>
                </a:rPr>
                <a:t>Yes</a:t>
              </a:r>
              <a:r>
                <a:rPr lang="en-US" sz="2783">
                  <a:solidFill>
                    <a:srgbClr val="FFFFFF"/>
                  </a:solidFill>
                  <a:latin typeface="Open Sans 1 Medium"/>
                </a:rPr>
                <a:t> to approve this form.</a:t>
              </a:r>
            </a:p>
          </p:txBody>
        </p:sp>
      </p:grpSp>
      <p:sp>
        <p:nvSpPr>
          <p:cNvPr id="22" name="TextBox 22"/>
          <p:cNvSpPr txBox="1"/>
          <p:nvPr/>
        </p:nvSpPr>
        <p:spPr>
          <a:xfrm>
            <a:off x="2947575" y="788148"/>
            <a:ext cx="12778270" cy="1024255"/>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Hire </a:t>
            </a:r>
            <a:r>
              <a:rPr lang="en-US" sz="6999" spc="-209" dirty="0" err="1">
                <a:solidFill>
                  <a:srgbClr val="24307A"/>
                </a:solidFill>
                <a:latin typeface="Open Sans 1 Bold"/>
              </a:rPr>
              <a:t>eForm</a:t>
            </a:r>
            <a:r>
              <a:rPr lang="en-US" sz="6999" spc="-209" dirty="0">
                <a:solidFill>
                  <a:srgbClr val="24307A"/>
                </a:solidFill>
                <a:latin typeface="Open Sans 1 Bold"/>
              </a:rPr>
              <a:t> Approval Message</a:t>
            </a:r>
          </a:p>
        </p:txBody>
      </p:sp>
      <p:pic>
        <p:nvPicPr>
          <p:cNvPr id="23" name="Picture 22" descr="A black and white sign&#10;&#10;Description automatically generated with low confidence">
            <a:extLst>
              <a:ext uri="{FF2B5EF4-FFF2-40B4-BE49-F238E27FC236}">
                <a16:creationId xmlns:a16="http://schemas.microsoft.com/office/drawing/2014/main" id="{ACC8AC85-422F-F6AB-A68A-D0208C8CCB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76199" y="3273687"/>
            <a:ext cx="10907109" cy="5781889"/>
          </a:xfrm>
          <a:custGeom>
            <a:avLst/>
            <a:gdLst/>
            <a:ahLst/>
            <a:cxnLst/>
            <a:rect l="l" t="t" r="r" b="b"/>
            <a:pathLst>
              <a:path w="10907109" h="5781889">
                <a:moveTo>
                  <a:pt x="0" y="0"/>
                </a:moveTo>
                <a:lnTo>
                  <a:pt x="10907108" y="0"/>
                </a:lnTo>
                <a:lnTo>
                  <a:pt x="10907108" y="5781889"/>
                </a:lnTo>
                <a:lnTo>
                  <a:pt x="0" y="5781889"/>
                </a:lnTo>
                <a:lnTo>
                  <a:pt x="0" y="0"/>
                </a:lnTo>
                <a:close/>
              </a:path>
            </a:pathLst>
          </a:custGeom>
          <a:blipFill>
            <a:blip r:embed="rId3"/>
            <a:stretch>
              <a:fillRect/>
            </a:stretch>
          </a:blipFill>
        </p:spPr>
      </p:sp>
      <p:sp>
        <p:nvSpPr>
          <p:cNvPr id="3" name="Freeform 3"/>
          <p:cNvSpPr/>
          <p:nvPr/>
        </p:nvSpPr>
        <p:spPr>
          <a:xfrm rot="425950">
            <a:off x="17158945" y="1466129"/>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281332" y="-157449"/>
            <a:ext cx="19236085" cy="2441339"/>
            <a:chOff x="0" y="0"/>
            <a:chExt cx="5066294" cy="642986"/>
          </a:xfrm>
        </p:grpSpPr>
        <p:sp>
          <p:nvSpPr>
            <p:cNvPr id="5" name="Freeform 5"/>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75787B"/>
            </a:solidFill>
          </p:spPr>
        </p:sp>
        <p:sp>
          <p:nvSpPr>
            <p:cNvPr id="6" name="TextBox 6"/>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7" name="TextBox 7"/>
          <p:cNvSpPr txBox="1"/>
          <p:nvPr/>
        </p:nvSpPr>
        <p:spPr>
          <a:xfrm>
            <a:off x="514350" y="758740"/>
            <a:ext cx="17259300" cy="1024255"/>
          </a:xfrm>
          <a:prstGeom prst="rect">
            <a:avLst/>
          </a:prstGeom>
        </p:spPr>
        <p:txBody>
          <a:bodyPr lIns="0" tIns="0" rIns="0" bIns="0" rtlCol="0" anchor="t">
            <a:spAutoFit/>
          </a:bodyPr>
          <a:lstStyle/>
          <a:p>
            <a:pPr algn="ctr">
              <a:lnSpc>
                <a:spcPts val="7909"/>
              </a:lnSpc>
            </a:pPr>
            <a:r>
              <a:rPr lang="en-US" sz="6999" spc="-209" dirty="0">
                <a:solidFill>
                  <a:srgbClr val="FFFFFF"/>
                </a:solidFill>
                <a:latin typeface="Open Sans 1 Bold"/>
              </a:rPr>
              <a:t>Step 3: Evaluating Approved Hire </a:t>
            </a:r>
            <a:r>
              <a:rPr lang="en-US" sz="6999" spc="-209" dirty="0" err="1">
                <a:solidFill>
                  <a:srgbClr val="FFFFFF"/>
                </a:solidFill>
                <a:latin typeface="Open Sans 1 Bold"/>
              </a:rPr>
              <a:t>eForm</a:t>
            </a:r>
            <a:endParaRPr lang="en-US" sz="6999" spc="-209" dirty="0">
              <a:solidFill>
                <a:srgbClr val="FFFFFF"/>
              </a:solidFill>
              <a:latin typeface="Open Sans 1 Bold"/>
            </a:endParaRPr>
          </a:p>
        </p:txBody>
      </p:sp>
      <p:sp>
        <p:nvSpPr>
          <p:cNvPr id="8" name="AutoShape 8"/>
          <p:cNvSpPr/>
          <p:nvPr/>
        </p:nvSpPr>
        <p:spPr>
          <a:xfrm flipH="1">
            <a:off x="15532207" y="7546239"/>
            <a:ext cx="1536601" cy="0"/>
          </a:xfrm>
          <a:prstGeom prst="line">
            <a:avLst/>
          </a:prstGeom>
          <a:ln w="76200" cap="flat">
            <a:solidFill>
              <a:srgbClr val="E11E1E"/>
            </a:solidFill>
            <a:prstDash val="solid"/>
            <a:headEnd type="none" w="sm" len="sm"/>
            <a:tailEnd type="arrow" w="med" len="sm"/>
          </a:ln>
        </p:spPr>
      </p:sp>
      <p:sp>
        <p:nvSpPr>
          <p:cNvPr id="9" name="AutoShape 9"/>
          <p:cNvSpPr/>
          <p:nvPr/>
        </p:nvSpPr>
        <p:spPr>
          <a:xfrm flipV="1">
            <a:off x="-666753" y="2283891"/>
            <a:ext cx="19621506" cy="0"/>
          </a:xfrm>
          <a:prstGeom prst="line">
            <a:avLst/>
          </a:prstGeom>
          <a:ln w="57150" cap="flat">
            <a:solidFill>
              <a:srgbClr val="24307A"/>
            </a:solidFill>
            <a:prstDash val="solid"/>
            <a:headEnd type="diamond" w="lg" len="lg"/>
            <a:tailEnd type="diamond" w="lg" len="lg"/>
          </a:ln>
        </p:spPr>
      </p:sp>
      <p:sp>
        <p:nvSpPr>
          <p:cNvPr id="14" name="TextBox 14"/>
          <p:cNvSpPr txBox="1"/>
          <p:nvPr/>
        </p:nvSpPr>
        <p:spPr>
          <a:xfrm>
            <a:off x="374431" y="3478582"/>
            <a:ext cx="6528328" cy="53149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24307A"/>
                </a:solidFill>
                <a:latin typeface="Open Sans 1"/>
              </a:rPr>
              <a:t>You will see that the form has been finalized and authorized.</a:t>
            </a:r>
          </a:p>
          <a:p>
            <a:pPr>
              <a:lnSpc>
                <a:spcPts val="4200"/>
              </a:lnSpc>
            </a:pPr>
            <a:endParaRPr lang="en-US" sz="3000" dirty="0">
              <a:solidFill>
                <a:srgbClr val="24307A"/>
              </a:solidFill>
              <a:latin typeface="Open Sans 1"/>
            </a:endParaRPr>
          </a:p>
          <a:p>
            <a:pPr marL="647700" lvl="1" indent="-323850">
              <a:lnSpc>
                <a:spcPts val="4200"/>
              </a:lnSpc>
              <a:buFont typeface="Arial"/>
              <a:buChar char="•"/>
            </a:pPr>
            <a:r>
              <a:rPr lang="en-US" sz="3000" dirty="0">
                <a:solidFill>
                  <a:srgbClr val="24307A"/>
                </a:solidFill>
                <a:latin typeface="Open Sans 1"/>
              </a:rPr>
              <a:t>You will see the </a:t>
            </a:r>
            <a:r>
              <a:rPr lang="en-US" sz="3000" dirty="0" err="1">
                <a:solidFill>
                  <a:srgbClr val="24307A"/>
                </a:solidFill>
                <a:latin typeface="Open Sans 1"/>
              </a:rPr>
              <a:t>eForm</a:t>
            </a:r>
            <a:r>
              <a:rPr lang="en-US" sz="3000" dirty="0">
                <a:solidFill>
                  <a:srgbClr val="24307A"/>
                </a:solidFill>
                <a:latin typeface="Open Sans 1"/>
              </a:rPr>
              <a:t> is </a:t>
            </a:r>
            <a:r>
              <a:rPr lang="en-US" sz="3000" dirty="0">
                <a:solidFill>
                  <a:srgbClr val="24307A"/>
                </a:solidFill>
                <a:latin typeface="Open Sans 1 Bold"/>
              </a:rPr>
              <a:t>Approved </a:t>
            </a:r>
            <a:r>
              <a:rPr lang="en-US" sz="3000" dirty="0">
                <a:solidFill>
                  <a:srgbClr val="24307A"/>
                </a:solidFill>
                <a:latin typeface="Open Sans 1"/>
              </a:rPr>
              <a:t>status.</a:t>
            </a:r>
          </a:p>
          <a:p>
            <a:pPr>
              <a:lnSpc>
                <a:spcPts val="4200"/>
              </a:lnSpc>
            </a:pPr>
            <a:endParaRPr lang="en-US" sz="3000" dirty="0">
              <a:solidFill>
                <a:srgbClr val="24307A"/>
              </a:solidFill>
              <a:latin typeface="Open Sans 1"/>
            </a:endParaRPr>
          </a:p>
          <a:p>
            <a:pPr marL="647700" lvl="1" indent="-323850">
              <a:lnSpc>
                <a:spcPts val="4200"/>
              </a:lnSpc>
              <a:buFont typeface="Arial"/>
              <a:buChar char="•"/>
            </a:pPr>
            <a:r>
              <a:rPr lang="en-US" sz="3000" dirty="0">
                <a:solidFill>
                  <a:srgbClr val="24307A"/>
                </a:solidFill>
                <a:latin typeface="Open Sans 1"/>
              </a:rPr>
              <a:t>An email was sent to the gaining agency notifying them that the form has been approved and the hire date updated.</a:t>
            </a:r>
          </a:p>
        </p:txBody>
      </p:sp>
      <p:sp>
        <p:nvSpPr>
          <p:cNvPr id="15" name="AutoShape 15"/>
          <p:cNvSpPr/>
          <p:nvPr/>
        </p:nvSpPr>
        <p:spPr>
          <a:xfrm>
            <a:off x="6460521" y="6534817"/>
            <a:ext cx="1490775" cy="0"/>
          </a:xfrm>
          <a:prstGeom prst="line">
            <a:avLst/>
          </a:prstGeom>
          <a:ln w="76200" cap="flat">
            <a:solidFill>
              <a:srgbClr val="E11E1E"/>
            </a:solidFill>
            <a:prstDash val="solid"/>
            <a:headEnd type="none" w="sm" len="sm"/>
            <a:tailEnd type="arrow" w="med" len="sm"/>
          </a:ln>
        </p:spPr>
      </p:sp>
      <p:pic>
        <p:nvPicPr>
          <p:cNvPr id="16" name="Picture 15" descr="A black and white sign&#10;&#10;Description automatically generated with low confidence">
            <a:extLst>
              <a:ext uri="{FF2B5EF4-FFF2-40B4-BE49-F238E27FC236}">
                <a16:creationId xmlns:a16="http://schemas.microsoft.com/office/drawing/2014/main" id="{678532BE-1BF0-E370-FAF7-D941C2674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1487" y="9452948"/>
            <a:ext cx="1698584" cy="834052"/>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1332" y="-157449"/>
            <a:ext cx="19236085" cy="2441339"/>
            <a:chOff x="0" y="0"/>
            <a:chExt cx="5066294" cy="642986"/>
          </a:xfrm>
        </p:grpSpPr>
        <p:sp>
          <p:nvSpPr>
            <p:cNvPr id="3" name="Freeform 3"/>
            <p:cNvSpPr/>
            <p:nvPr/>
          </p:nvSpPr>
          <p:spPr>
            <a:xfrm>
              <a:off x="0" y="0"/>
              <a:ext cx="5066294" cy="642986"/>
            </a:xfrm>
            <a:custGeom>
              <a:avLst/>
              <a:gdLst/>
              <a:ahLst/>
              <a:cxnLst/>
              <a:rect l="l" t="t" r="r" b="b"/>
              <a:pathLst>
                <a:path w="5066294" h="642986">
                  <a:moveTo>
                    <a:pt x="0" y="0"/>
                  </a:moveTo>
                  <a:lnTo>
                    <a:pt x="5066294" y="0"/>
                  </a:lnTo>
                  <a:lnTo>
                    <a:pt x="5066294" y="642986"/>
                  </a:lnTo>
                  <a:lnTo>
                    <a:pt x="0" y="642986"/>
                  </a:lnTo>
                  <a:close/>
                </a:path>
              </a:pathLst>
            </a:custGeom>
            <a:solidFill>
              <a:srgbClr val="FFFFFF"/>
            </a:solidFill>
          </p:spPr>
        </p:sp>
        <p:sp>
          <p:nvSpPr>
            <p:cNvPr id="4" name="TextBox 4"/>
            <p:cNvSpPr txBox="1"/>
            <p:nvPr/>
          </p:nvSpPr>
          <p:spPr>
            <a:xfrm>
              <a:off x="0" y="9525"/>
              <a:ext cx="5066294" cy="633461"/>
            </a:xfrm>
            <a:prstGeom prst="rect">
              <a:avLst/>
            </a:prstGeom>
          </p:spPr>
          <p:txBody>
            <a:bodyPr lIns="50800" tIns="50800" rIns="50800" bIns="50800" rtlCol="0" anchor="ctr"/>
            <a:lstStyle/>
            <a:p>
              <a:pPr algn="ctr">
                <a:lnSpc>
                  <a:spcPts val="2725"/>
                </a:lnSpc>
              </a:pPr>
              <a:endParaRPr/>
            </a:p>
          </p:txBody>
        </p:sp>
      </p:grpSp>
      <p:sp>
        <p:nvSpPr>
          <p:cNvPr id="5" name="AutoShape 5"/>
          <p:cNvSpPr/>
          <p:nvPr/>
        </p:nvSpPr>
        <p:spPr>
          <a:xfrm flipV="1">
            <a:off x="-533400" y="1943100"/>
            <a:ext cx="19621506" cy="0"/>
          </a:xfrm>
          <a:prstGeom prst="line">
            <a:avLst/>
          </a:prstGeom>
          <a:ln w="85725" cap="flat">
            <a:solidFill>
              <a:srgbClr val="E11E1E"/>
            </a:solidFill>
            <a:prstDash val="solid"/>
            <a:headEnd type="diamond" w="lg" len="lg"/>
            <a:tailEnd type="diamond" w="lg" len="lg"/>
          </a:ln>
        </p:spPr>
      </p:sp>
      <p:sp>
        <p:nvSpPr>
          <p:cNvPr id="6" name="Freeform 6"/>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a:off x="3446813" y="3702403"/>
            <a:ext cx="11394374" cy="3535230"/>
          </a:xfrm>
          <a:custGeom>
            <a:avLst/>
            <a:gdLst/>
            <a:ahLst/>
            <a:cxnLst/>
            <a:rect l="l" t="t" r="r" b="b"/>
            <a:pathLst>
              <a:path w="11394374" h="3535230">
                <a:moveTo>
                  <a:pt x="0" y="0"/>
                </a:moveTo>
                <a:lnTo>
                  <a:pt x="11394374" y="0"/>
                </a:lnTo>
                <a:lnTo>
                  <a:pt x="11394374" y="3535229"/>
                </a:lnTo>
                <a:lnTo>
                  <a:pt x="0" y="3535229"/>
                </a:lnTo>
                <a:lnTo>
                  <a:pt x="0" y="0"/>
                </a:lnTo>
                <a:close/>
              </a:path>
            </a:pathLst>
          </a:custGeom>
          <a:blipFill>
            <a:blip r:embed="rId5"/>
            <a:stretch>
              <a:fillRect t="-964"/>
            </a:stretch>
          </a:blipFill>
        </p:spPr>
      </p:sp>
      <p:sp>
        <p:nvSpPr>
          <p:cNvPr id="12" name="AutoShape 12"/>
          <p:cNvSpPr/>
          <p:nvPr/>
        </p:nvSpPr>
        <p:spPr>
          <a:xfrm flipH="1">
            <a:off x="6546762" y="5470017"/>
            <a:ext cx="1455136" cy="0"/>
          </a:xfrm>
          <a:prstGeom prst="line">
            <a:avLst/>
          </a:prstGeom>
          <a:ln w="76200" cap="flat">
            <a:solidFill>
              <a:srgbClr val="E11E1E"/>
            </a:solidFill>
            <a:prstDash val="solid"/>
            <a:headEnd type="none" w="sm" len="sm"/>
            <a:tailEnd type="arrow" w="med" len="sm"/>
          </a:ln>
        </p:spPr>
      </p:sp>
      <p:sp>
        <p:nvSpPr>
          <p:cNvPr id="13" name="TextBox 13"/>
          <p:cNvSpPr txBox="1"/>
          <p:nvPr/>
        </p:nvSpPr>
        <p:spPr>
          <a:xfrm>
            <a:off x="2277027" y="2251836"/>
            <a:ext cx="13733946" cy="10477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Example: </a:t>
            </a:r>
          </a:p>
          <a:p>
            <a:pPr>
              <a:lnSpc>
                <a:spcPts val="4200"/>
              </a:lnSpc>
            </a:pPr>
            <a:r>
              <a:rPr lang="en-US" sz="3000" dirty="0">
                <a:solidFill>
                  <a:srgbClr val="24307A"/>
                </a:solidFill>
                <a:latin typeface="Open Sans 1 Medium"/>
              </a:rPr>
              <a:t>Gaining agency email - ABC’s will receive for a “Agree - Use Proposed Date”.</a:t>
            </a:r>
          </a:p>
        </p:txBody>
      </p:sp>
      <p:sp>
        <p:nvSpPr>
          <p:cNvPr id="14" name="TextBox 14"/>
          <p:cNvSpPr txBox="1"/>
          <p:nvPr/>
        </p:nvSpPr>
        <p:spPr>
          <a:xfrm>
            <a:off x="4481030" y="786431"/>
            <a:ext cx="9325940" cy="1024255"/>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Gaining Agency Email</a:t>
            </a:r>
          </a:p>
        </p:txBody>
      </p:sp>
      <p:sp>
        <p:nvSpPr>
          <p:cNvPr id="15" name="TextBox 15"/>
          <p:cNvSpPr txBox="1"/>
          <p:nvPr/>
        </p:nvSpPr>
        <p:spPr>
          <a:xfrm>
            <a:off x="2277027" y="7353684"/>
            <a:ext cx="13733946" cy="211455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24307A"/>
                </a:solidFill>
                <a:latin typeface="Open Sans 1 Medium"/>
              </a:rPr>
              <a:t>Notice the </a:t>
            </a:r>
            <a:r>
              <a:rPr lang="en-US" sz="3000">
                <a:solidFill>
                  <a:srgbClr val="24307A"/>
                </a:solidFill>
                <a:latin typeface="Open Sans 1 Bold"/>
              </a:rPr>
              <a:t>Hire Date Request</a:t>
            </a:r>
            <a:r>
              <a:rPr lang="en-US" sz="3000">
                <a:solidFill>
                  <a:srgbClr val="24307A"/>
                </a:solidFill>
                <a:latin typeface="Open Sans 1 Medium"/>
              </a:rPr>
              <a:t> and the updated </a:t>
            </a:r>
            <a:r>
              <a:rPr lang="en-US" sz="3000">
                <a:solidFill>
                  <a:srgbClr val="24307A"/>
                </a:solidFill>
                <a:latin typeface="Open Sans 1 Bold"/>
              </a:rPr>
              <a:t>Hire Date Used</a:t>
            </a:r>
            <a:r>
              <a:rPr lang="en-US" sz="3000">
                <a:solidFill>
                  <a:srgbClr val="24307A"/>
                </a:solidFill>
                <a:latin typeface="Open Sans 1 Medium"/>
              </a:rPr>
              <a:t>. With this hire date, the benefits will start on 11/1/2019</a:t>
            </a:r>
          </a:p>
          <a:p>
            <a:pPr>
              <a:lnSpc>
                <a:spcPts val="4200"/>
              </a:lnSpc>
            </a:pPr>
            <a:endParaRPr lang="en-US" sz="3000">
              <a:solidFill>
                <a:srgbClr val="24307A"/>
              </a:solidFill>
              <a:latin typeface="Open Sans 1 Medium"/>
            </a:endParaRPr>
          </a:p>
          <a:p>
            <a:pPr marL="647700" lvl="1" indent="-323850">
              <a:lnSpc>
                <a:spcPts val="4200"/>
              </a:lnSpc>
              <a:buFont typeface="Arial"/>
              <a:buChar char="•"/>
            </a:pPr>
            <a:r>
              <a:rPr lang="en-US" sz="3000">
                <a:solidFill>
                  <a:srgbClr val="24307A"/>
                </a:solidFill>
                <a:latin typeface="Open Sans 1 Medium"/>
              </a:rPr>
              <a:t>Log into Edison and click on the blue hyperlink.</a:t>
            </a:r>
          </a:p>
        </p:txBody>
      </p:sp>
      <p:pic>
        <p:nvPicPr>
          <p:cNvPr id="16" name="Picture 15" descr="A black and white sign&#10;&#10;Description automatically generated with low confidence">
            <a:extLst>
              <a:ext uri="{FF2B5EF4-FFF2-40B4-BE49-F238E27FC236}">
                <a16:creationId xmlns:a16="http://schemas.microsoft.com/office/drawing/2014/main" id="{58A795A5-3488-207E-723C-8B9ED094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71487" y="9452948"/>
            <a:ext cx="1698584" cy="834052"/>
          </a:xfrm>
          <a:prstGeom prst="rect">
            <a:avLst/>
          </a:prstGeom>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342907" y="1001650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8" name="TextBox 8"/>
            <p:cNvSpPr txBox="1"/>
            <p:nvPr/>
          </p:nvSpPr>
          <p:spPr>
            <a:xfrm>
              <a:off x="0" y="-38100"/>
              <a:ext cx="11607985" cy="444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488624" y="10016500"/>
            <a:ext cx="13310752" cy="734301"/>
            <a:chOff x="0" y="0"/>
            <a:chExt cx="7366854" cy="406400"/>
          </a:xfrm>
        </p:grpSpPr>
        <p:sp>
          <p:nvSpPr>
            <p:cNvPr id="10" name="Freeform 1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E11E1E"/>
            </a:solidFill>
          </p:spPr>
        </p:sp>
        <p:sp>
          <p:nvSpPr>
            <p:cNvPr id="11" name="TextBox 11"/>
            <p:cNvSpPr txBox="1"/>
            <p:nvPr/>
          </p:nvSpPr>
          <p:spPr>
            <a:xfrm>
              <a:off x="0" y="-38100"/>
              <a:ext cx="7366854" cy="444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131384" y="10016500"/>
            <a:ext cx="10025232" cy="734301"/>
            <a:chOff x="0" y="0"/>
            <a:chExt cx="5548478" cy="406400"/>
          </a:xfrm>
        </p:grpSpPr>
        <p:sp>
          <p:nvSpPr>
            <p:cNvPr id="13" name="Freeform 1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D9D9D9"/>
            </a:solidFill>
          </p:spPr>
        </p:sp>
        <p:sp>
          <p:nvSpPr>
            <p:cNvPr id="14" name="TextBox 14"/>
            <p:cNvSpPr txBox="1"/>
            <p:nvPr/>
          </p:nvSpPr>
          <p:spPr>
            <a:xfrm>
              <a:off x="0" y="-38100"/>
              <a:ext cx="5548478" cy="444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969618" y="1332109"/>
            <a:ext cx="14348765" cy="7622781"/>
          </a:xfrm>
          <a:custGeom>
            <a:avLst/>
            <a:gdLst/>
            <a:ahLst/>
            <a:cxnLst/>
            <a:rect l="l" t="t" r="r" b="b"/>
            <a:pathLst>
              <a:path w="14348765" h="7622781">
                <a:moveTo>
                  <a:pt x="0" y="0"/>
                </a:moveTo>
                <a:lnTo>
                  <a:pt x="14348764" y="0"/>
                </a:lnTo>
                <a:lnTo>
                  <a:pt x="14348764" y="7622782"/>
                </a:lnTo>
                <a:lnTo>
                  <a:pt x="0" y="76227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2867288" y="3059531"/>
            <a:ext cx="12553422" cy="4167936"/>
          </a:xfrm>
          <a:prstGeom prst="rect">
            <a:avLst/>
          </a:prstGeom>
        </p:spPr>
        <p:txBody>
          <a:bodyPr lIns="0" tIns="0" rIns="0" bIns="0" rtlCol="0" anchor="t">
            <a:spAutoFit/>
          </a:bodyPr>
          <a:lstStyle/>
          <a:p>
            <a:pPr algn="ctr">
              <a:lnSpc>
                <a:spcPts val="16815"/>
              </a:lnSpc>
            </a:pPr>
            <a:r>
              <a:rPr lang="en-US" sz="12500" dirty="0" err="1">
                <a:solidFill>
                  <a:srgbClr val="24307A"/>
                </a:solidFill>
                <a:latin typeface="Open Sans 1 Bold"/>
              </a:rPr>
              <a:t>eForm</a:t>
            </a:r>
            <a:r>
              <a:rPr lang="en-US" sz="12011" dirty="0">
                <a:solidFill>
                  <a:srgbClr val="24307A"/>
                </a:solidFill>
                <a:latin typeface="Open Sans 1 Bold"/>
              </a:rPr>
              <a:t> Examples</a:t>
            </a:r>
          </a:p>
        </p:txBody>
      </p:sp>
      <p:pic>
        <p:nvPicPr>
          <p:cNvPr id="17" name="Picture 16" descr="A black and white sign&#10;&#10;Description automatically generated with low confidence">
            <a:extLst>
              <a:ext uri="{FF2B5EF4-FFF2-40B4-BE49-F238E27FC236}">
                <a16:creationId xmlns:a16="http://schemas.microsoft.com/office/drawing/2014/main" id="{97AE5B02-2BE8-75F4-742B-BE7EDF1E2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885" y="8496300"/>
            <a:ext cx="3336227" cy="1638180"/>
          </a:xfrm>
          <a:prstGeom prst="rect">
            <a:avLst/>
          </a:prstGeom>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40014"/>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6646358" y="668489"/>
            <a:ext cx="4995284" cy="1543050"/>
            <a:chOff x="0" y="0"/>
            <a:chExt cx="6660379" cy="2057400"/>
          </a:xfrm>
        </p:grpSpPr>
        <p:grpSp>
          <p:nvGrpSpPr>
            <p:cNvPr id="7" name="Group 7"/>
            <p:cNvGrpSpPr/>
            <p:nvPr/>
          </p:nvGrpSpPr>
          <p:grpSpPr>
            <a:xfrm>
              <a:off x="0" y="0"/>
              <a:ext cx="6660379" cy="2057400"/>
              <a:chOff x="0" y="0"/>
              <a:chExt cx="1315630" cy="406400"/>
            </a:xfrm>
          </p:grpSpPr>
          <p:sp>
            <p:nvSpPr>
              <p:cNvPr id="8" name="Freeform 8"/>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9" name="TextBox 9"/>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0" name="TextBox 10"/>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1</a:t>
              </a:r>
            </a:p>
          </p:txBody>
        </p:sp>
      </p:grpSp>
      <p:sp>
        <p:nvSpPr>
          <p:cNvPr id="15" name="TextBox 15"/>
          <p:cNvSpPr txBox="1"/>
          <p:nvPr/>
        </p:nvSpPr>
        <p:spPr>
          <a:xfrm>
            <a:off x="1467329" y="3033019"/>
            <a:ext cx="15353343" cy="26479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Michelle worked at Agency A from July 1996 until May 2023. Michelle moved and got a new job at Agency B, starting in August 2024. Agency A received a hire </a:t>
            </a:r>
            <a:r>
              <a:rPr lang="en-US" sz="3000" dirty="0" err="1">
                <a:solidFill>
                  <a:srgbClr val="24307A"/>
                </a:solidFill>
                <a:latin typeface="Open Sans 1 Medium"/>
              </a:rPr>
              <a:t>eForm</a:t>
            </a:r>
            <a:r>
              <a:rPr lang="en-US" sz="3000" dirty="0">
                <a:solidFill>
                  <a:srgbClr val="24307A"/>
                </a:solidFill>
                <a:latin typeface="Open Sans 1 Medium"/>
              </a:rPr>
              <a:t> and logs into Edison. Agency A keyed the termination in non-payroll job data. Agency B then attempted to complete the benefit </a:t>
            </a:r>
            <a:r>
              <a:rPr lang="en-US" sz="3000" dirty="0" err="1">
                <a:solidFill>
                  <a:srgbClr val="24307A"/>
                </a:solidFill>
                <a:latin typeface="Open Sans 1 Medium"/>
              </a:rPr>
              <a:t>eForm</a:t>
            </a:r>
            <a:r>
              <a:rPr lang="en-US" sz="3000" dirty="0">
                <a:solidFill>
                  <a:srgbClr val="24307A"/>
                </a:solidFill>
                <a:latin typeface="Open Sans 1 Medium"/>
              </a:rPr>
              <a:t> for Michelle and receives an error message. Agency B cannot enter the benefit </a:t>
            </a:r>
            <a:r>
              <a:rPr lang="en-US" sz="3000" dirty="0" err="1">
                <a:solidFill>
                  <a:srgbClr val="24307A"/>
                </a:solidFill>
                <a:latin typeface="Open Sans 1 Medium"/>
              </a:rPr>
              <a:t>eForm</a:t>
            </a:r>
            <a:r>
              <a:rPr lang="en-US" sz="3000" dirty="0">
                <a:solidFill>
                  <a:srgbClr val="24307A"/>
                </a:solidFill>
                <a:latin typeface="Open Sans 1 Medium"/>
              </a:rPr>
              <a:t>.</a:t>
            </a:r>
          </a:p>
        </p:txBody>
      </p:sp>
      <p:sp>
        <p:nvSpPr>
          <p:cNvPr id="16" name="TextBox 16"/>
          <p:cNvSpPr txBox="1"/>
          <p:nvPr/>
        </p:nvSpPr>
        <p:spPr>
          <a:xfrm>
            <a:off x="7382389" y="6968460"/>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pic>
        <p:nvPicPr>
          <p:cNvPr id="17" name="Picture 16" descr="A black and white sign&#10;&#10;Description automatically generated with low confidence">
            <a:extLst>
              <a:ext uri="{FF2B5EF4-FFF2-40B4-BE49-F238E27FC236}">
                <a16:creationId xmlns:a16="http://schemas.microsoft.com/office/drawing/2014/main" id="{BDADD313-F647-4B98-F847-0A59A0F0CF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18" y="9450330"/>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440014"/>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07427" y="2385260"/>
            <a:ext cx="15353343" cy="1765933"/>
          </a:xfrm>
          <a:prstGeom prst="rect">
            <a:avLst/>
          </a:prstGeom>
        </p:spPr>
        <p:txBody>
          <a:bodyPr lIns="0" tIns="0" rIns="0" bIns="0" rtlCol="0" anchor="t">
            <a:spAutoFit/>
          </a:bodyPr>
          <a:lstStyle/>
          <a:p>
            <a:pPr>
              <a:lnSpc>
                <a:spcPts val="3500"/>
              </a:lnSpc>
            </a:pPr>
            <a:r>
              <a:rPr lang="en-US" sz="2500" dirty="0">
                <a:solidFill>
                  <a:srgbClr val="24307A"/>
                </a:solidFill>
                <a:latin typeface="Open Sans 1 Medium"/>
              </a:rPr>
              <a:t>Michelle worked at Agency A from July 1996 until May 2023. Michelle moved and got a new job at Agency B, starting in August 2024. Agency A received a hire </a:t>
            </a:r>
            <a:r>
              <a:rPr lang="en-US" sz="2500" dirty="0" err="1">
                <a:solidFill>
                  <a:srgbClr val="24307A"/>
                </a:solidFill>
                <a:latin typeface="Open Sans 1 Medium"/>
              </a:rPr>
              <a:t>eForm</a:t>
            </a:r>
            <a:r>
              <a:rPr lang="en-US" sz="2500" dirty="0">
                <a:solidFill>
                  <a:srgbClr val="24307A"/>
                </a:solidFill>
                <a:latin typeface="Open Sans 1 Medium"/>
              </a:rPr>
              <a:t> and logs into Edison. Agency A keyed the termination in non-payroll job data. Agency B then attempted to complete the benefit </a:t>
            </a:r>
            <a:r>
              <a:rPr lang="en-US" sz="2500" dirty="0" err="1">
                <a:solidFill>
                  <a:srgbClr val="24307A"/>
                </a:solidFill>
                <a:latin typeface="Open Sans 1 Medium"/>
              </a:rPr>
              <a:t>eForm</a:t>
            </a:r>
            <a:r>
              <a:rPr lang="en-US" sz="2500" dirty="0">
                <a:solidFill>
                  <a:srgbClr val="24307A"/>
                </a:solidFill>
                <a:latin typeface="Open Sans 1 Medium"/>
              </a:rPr>
              <a:t> for Michelle and receives an error message. Agency B cannot enter the benefit </a:t>
            </a:r>
            <a:r>
              <a:rPr lang="en-US" sz="2500" dirty="0" err="1">
                <a:solidFill>
                  <a:srgbClr val="24307A"/>
                </a:solidFill>
                <a:latin typeface="Open Sans 1 Medium"/>
              </a:rPr>
              <a:t>eForm</a:t>
            </a:r>
            <a:r>
              <a:rPr lang="en-US" sz="2500" dirty="0">
                <a:solidFill>
                  <a:srgbClr val="24307A"/>
                </a:solidFill>
                <a:latin typeface="Open Sans 1 Medium"/>
              </a:rPr>
              <a:t>.</a:t>
            </a:r>
          </a:p>
        </p:txBody>
      </p:sp>
      <p:sp>
        <p:nvSpPr>
          <p:cNvPr id="14" name="TextBox 14"/>
          <p:cNvSpPr txBox="1"/>
          <p:nvPr/>
        </p:nvSpPr>
        <p:spPr>
          <a:xfrm>
            <a:off x="7322488" y="4629150"/>
            <a:ext cx="3523221" cy="514350"/>
          </a:xfrm>
          <a:prstGeom prst="rect">
            <a:avLst/>
          </a:prstGeom>
        </p:spPr>
        <p:txBody>
          <a:bodyPr lIns="0" tIns="0" rIns="0" bIns="0" rtlCol="0" anchor="t">
            <a:spAutoFit/>
          </a:bodyPr>
          <a:lstStyle/>
          <a:p>
            <a:pPr>
              <a:lnSpc>
                <a:spcPts val="4200"/>
              </a:lnSpc>
            </a:pPr>
            <a:r>
              <a:rPr lang="en-US" sz="3000">
                <a:solidFill>
                  <a:srgbClr val="E11E1E"/>
                </a:solidFill>
                <a:latin typeface="Open Sans 1 Medium"/>
              </a:rPr>
              <a:t>What went wrong?</a:t>
            </a:r>
          </a:p>
        </p:txBody>
      </p:sp>
      <p:grpSp>
        <p:nvGrpSpPr>
          <p:cNvPr id="15" name="Group 15"/>
          <p:cNvGrpSpPr/>
          <p:nvPr/>
        </p:nvGrpSpPr>
        <p:grpSpPr>
          <a:xfrm>
            <a:off x="6646358" y="668489"/>
            <a:ext cx="4995284" cy="1543050"/>
            <a:chOff x="0" y="0"/>
            <a:chExt cx="6660379" cy="2057400"/>
          </a:xfrm>
        </p:grpSpPr>
        <p:grpSp>
          <p:nvGrpSpPr>
            <p:cNvPr id="16" name="Group 16"/>
            <p:cNvGrpSpPr/>
            <p:nvPr/>
          </p:nvGrpSpPr>
          <p:grpSpPr>
            <a:xfrm>
              <a:off x="0" y="0"/>
              <a:ext cx="6660379" cy="2057400"/>
              <a:chOff x="0" y="0"/>
              <a:chExt cx="1315630" cy="406400"/>
            </a:xfrm>
          </p:grpSpPr>
          <p:sp>
            <p:nvSpPr>
              <p:cNvPr id="17" name="Freeform 17"/>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8" name="TextBox 18"/>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1</a:t>
              </a:r>
            </a:p>
          </p:txBody>
        </p:sp>
      </p:grpSp>
      <p:sp>
        <p:nvSpPr>
          <p:cNvPr id="20" name="TextBox 20"/>
          <p:cNvSpPr txBox="1"/>
          <p:nvPr/>
        </p:nvSpPr>
        <p:spPr>
          <a:xfrm>
            <a:off x="1407427" y="6052925"/>
            <a:ext cx="14984356" cy="2146935"/>
          </a:xfrm>
          <a:prstGeom prst="rect">
            <a:avLst/>
          </a:prstGeom>
        </p:spPr>
        <p:txBody>
          <a:bodyPr lIns="0" tIns="0" rIns="0" bIns="0" rtlCol="0" anchor="t">
            <a:spAutoFit/>
          </a:bodyPr>
          <a:lstStyle/>
          <a:p>
            <a:pPr>
              <a:lnSpc>
                <a:spcPts val="3419"/>
              </a:lnSpc>
              <a:spcBef>
                <a:spcPct val="0"/>
              </a:spcBef>
            </a:pPr>
            <a:r>
              <a:rPr lang="en-US" sz="3000" dirty="0">
                <a:solidFill>
                  <a:srgbClr val="24307A"/>
                </a:solidFill>
                <a:latin typeface="Open Sans 1"/>
              </a:rPr>
              <a:t>A mistake was made from Agency A. When they received the email telling them that a new agency wanted to hire Michelle, they should have used the link in the email to term her. The term should not be keyed via non-payroll job data. When this happens, Benefits Administration must withdraw the hire </a:t>
            </a:r>
            <a:r>
              <a:rPr lang="en-US" sz="3000" dirty="0" err="1">
                <a:solidFill>
                  <a:srgbClr val="24307A"/>
                </a:solidFill>
                <a:latin typeface="Open Sans 1"/>
              </a:rPr>
              <a:t>eForm</a:t>
            </a:r>
            <a:r>
              <a:rPr lang="en-US" sz="3000" dirty="0">
                <a:solidFill>
                  <a:srgbClr val="24307A"/>
                </a:solidFill>
                <a:latin typeface="Open Sans 1"/>
              </a:rPr>
              <a:t> and re-enter the hire to allow the gaining agency to enter the benefits.</a:t>
            </a:r>
          </a:p>
        </p:txBody>
      </p:sp>
      <p:pic>
        <p:nvPicPr>
          <p:cNvPr id="21" name="Picture 20" descr="A black and white sign&#10;&#10;Description automatically generated with low confidence">
            <a:extLst>
              <a:ext uri="{FF2B5EF4-FFF2-40B4-BE49-F238E27FC236}">
                <a16:creationId xmlns:a16="http://schemas.microsoft.com/office/drawing/2014/main" id="{4AE4DF40-632E-8020-81BE-DAC7EE101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307A"/>
        </a:solidFill>
        <a:effectLst/>
      </p:bgPr>
    </p:bg>
    <p:spTree>
      <p:nvGrpSpPr>
        <p:cNvPr id="1" name=""/>
        <p:cNvGrpSpPr/>
        <p:nvPr/>
      </p:nvGrpSpPr>
      <p:grpSpPr>
        <a:xfrm>
          <a:off x="0" y="0"/>
          <a:ext cx="0" cy="0"/>
          <a:chOff x="0" y="0"/>
          <a:chExt cx="0" cy="0"/>
        </a:xfrm>
      </p:grpSpPr>
      <p:grpSp>
        <p:nvGrpSpPr>
          <p:cNvPr id="2" name="Group 2"/>
          <p:cNvGrpSpPr/>
          <p:nvPr/>
        </p:nvGrpSpPr>
        <p:grpSpPr>
          <a:xfrm>
            <a:off x="854403" y="1464609"/>
            <a:ext cx="16756057" cy="7402453"/>
            <a:chOff x="0" y="0"/>
            <a:chExt cx="4413118" cy="1949617"/>
          </a:xfrm>
        </p:grpSpPr>
        <p:sp>
          <p:nvSpPr>
            <p:cNvPr id="3" name="Freeform 3"/>
            <p:cNvSpPr/>
            <p:nvPr/>
          </p:nvSpPr>
          <p:spPr>
            <a:xfrm>
              <a:off x="0" y="0"/>
              <a:ext cx="4413118" cy="1949617"/>
            </a:xfrm>
            <a:custGeom>
              <a:avLst/>
              <a:gdLst/>
              <a:ahLst/>
              <a:cxnLst/>
              <a:rect l="l" t="t" r="r" b="b"/>
              <a:pathLst>
                <a:path w="4413118" h="1949617">
                  <a:moveTo>
                    <a:pt x="0" y="0"/>
                  </a:moveTo>
                  <a:lnTo>
                    <a:pt x="4413118" y="0"/>
                  </a:lnTo>
                  <a:lnTo>
                    <a:pt x="4413118" y="1949617"/>
                  </a:lnTo>
                  <a:lnTo>
                    <a:pt x="0" y="1949617"/>
                  </a:lnTo>
                  <a:close/>
                </a:path>
              </a:pathLst>
            </a:custGeom>
            <a:solidFill>
              <a:srgbClr val="000000">
                <a:alpha val="0"/>
              </a:srgbClr>
            </a:solidFill>
            <a:ln w="38100" cap="sq">
              <a:solidFill>
                <a:srgbClr val="FFFFFF"/>
              </a:solidFill>
              <a:prstDash val="solid"/>
              <a:miter/>
            </a:ln>
          </p:spPr>
        </p:sp>
        <p:sp>
          <p:nvSpPr>
            <p:cNvPr id="4" name="TextBox 4"/>
            <p:cNvSpPr txBox="1"/>
            <p:nvPr/>
          </p:nvSpPr>
          <p:spPr>
            <a:xfrm>
              <a:off x="0" y="-76200"/>
              <a:ext cx="4413118" cy="2025817"/>
            </a:xfrm>
            <a:prstGeom prst="rect">
              <a:avLst/>
            </a:prstGeom>
          </p:spPr>
          <p:txBody>
            <a:bodyPr lIns="50800" tIns="50800" rIns="50800" bIns="50800" rtlCol="0" anchor="ctr"/>
            <a:lstStyle/>
            <a:p>
              <a:pPr algn="ctr">
                <a:lnSpc>
                  <a:spcPts val="3425"/>
                </a:lnSpc>
              </a:pPr>
              <a:endParaRPr/>
            </a:p>
          </p:txBody>
        </p:sp>
      </p:grpSp>
      <p:grpSp>
        <p:nvGrpSpPr>
          <p:cNvPr id="5" name="Group 5"/>
          <p:cNvGrpSpPr/>
          <p:nvPr/>
        </p:nvGrpSpPr>
        <p:grpSpPr>
          <a:xfrm>
            <a:off x="7157747" y="1150585"/>
            <a:ext cx="3972507" cy="1115137"/>
            <a:chOff x="0" y="0"/>
            <a:chExt cx="1046257" cy="293699"/>
          </a:xfrm>
        </p:grpSpPr>
        <p:sp>
          <p:nvSpPr>
            <p:cNvPr id="6" name="Freeform 6"/>
            <p:cNvSpPr/>
            <p:nvPr/>
          </p:nvSpPr>
          <p:spPr>
            <a:xfrm>
              <a:off x="0" y="0"/>
              <a:ext cx="1046257" cy="293699"/>
            </a:xfrm>
            <a:custGeom>
              <a:avLst/>
              <a:gdLst/>
              <a:ahLst/>
              <a:cxnLst/>
              <a:rect l="l" t="t" r="r" b="b"/>
              <a:pathLst>
                <a:path w="1046257" h="293699">
                  <a:moveTo>
                    <a:pt x="0" y="0"/>
                  </a:moveTo>
                  <a:lnTo>
                    <a:pt x="1046257" y="0"/>
                  </a:lnTo>
                  <a:lnTo>
                    <a:pt x="1046257" y="293699"/>
                  </a:lnTo>
                  <a:lnTo>
                    <a:pt x="0" y="293699"/>
                  </a:lnTo>
                  <a:close/>
                </a:path>
              </a:pathLst>
            </a:custGeom>
            <a:solidFill>
              <a:srgbClr val="24307A"/>
            </a:solidFill>
          </p:spPr>
        </p:sp>
        <p:sp>
          <p:nvSpPr>
            <p:cNvPr id="7" name="TextBox 7"/>
            <p:cNvSpPr txBox="1"/>
            <p:nvPr/>
          </p:nvSpPr>
          <p:spPr>
            <a:xfrm>
              <a:off x="0" y="-76200"/>
              <a:ext cx="1046257" cy="369899"/>
            </a:xfrm>
            <a:prstGeom prst="rect">
              <a:avLst/>
            </a:prstGeom>
          </p:spPr>
          <p:txBody>
            <a:bodyPr lIns="50800" tIns="50800" rIns="50800" bIns="50800" rtlCol="0" anchor="ctr"/>
            <a:lstStyle/>
            <a:p>
              <a:pPr algn="ctr">
                <a:lnSpc>
                  <a:spcPts val="3425"/>
                </a:lnSpc>
              </a:pPr>
              <a:endParaRPr/>
            </a:p>
          </p:txBody>
        </p:sp>
      </p:grpSp>
      <p:sp>
        <p:nvSpPr>
          <p:cNvPr id="8" name="TextBox 8"/>
          <p:cNvSpPr txBox="1"/>
          <p:nvPr/>
        </p:nvSpPr>
        <p:spPr>
          <a:xfrm>
            <a:off x="2975267" y="4147370"/>
            <a:ext cx="13373317" cy="1283970"/>
          </a:xfrm>
          <a:prstGeom prst="rect">
            <a:avLst/>
          </a:prstGeom>
        </p:spPr>
        <p:txBody>
          <a:bodyPr lIns="0" tIns="0" rIns="0" bIns="0" rtlCol="0" anchor="t">
            <a:spAutoFit/>
          </a:bodyPr>
          <a:lstStyle/>
          <a:p>
            <a:pPr>
              <a:lnSpc>
                <a:spcPts val="3390"/>
              </a:lnSpc>
            </a:pPr>
            <a:r>
              <a:rPr lang="en-US" sz="3000" spc="-89">
                <a:solidFill>
                  <a:srgbClr val="FFFFFF"/>
                </a:solidFill>
                <a:latin typeface="Open Sans 1 Bold"/>
              </a:rPr>
              <a:t>If additional documentation is necessary to complete the transaction, it will be sent back to the ABC via  the eForm system in Edison with the request for additional information.</a:t>
            </a:r>
          </a:p>
        </p:txBody>
      </p:sp>
      <p:sp>
        <p:nvSpPr>
          <p:cNvPr id="9" name="TextBox 9"/>
          <p:cNvSpPr txBox="1"/>
          <p:nvPr/>
        </p:nvSpPr>
        <p:spPr>
          <a:xfrm>
            <a:off x="2880126" y="5981402"/>
            <a:ext cx="13373317" cy="855345"/>
          </a:xfrm>
          <a:prstGeom prst="rect">
            <a:avLst/>
          </a:prstGeom>
        </p:spPr>
        <p:txBody>
          <a:bodyPr lIns="0" tIns="0" rIns="0" bIns="0" rtlCol="0" anchor="t">
            <a:spAutoFit/>
          </a:bodyPr>
          <a:lstStyle/>
          <a:p>
            <a:pPr>
              <a:lnSpc>
                <a:spcPts val="3390"/>
              </a:lnSpc>
            </a:pPr>
            <a:r>
              <a:rPr lang="en-US" sz="3000" spc="-89">
                <a:solidFill>
                  <a:srgbClr val="FFFFFF"/>
                </a:solidFill>
                <a:latin typeface="Open Sans 1 Bold"/>
              </a:rPr>
              <a:t>You will be alerted by email when you have a benefit eForm that has been sent back for revision.</a:t>
            </a:r>
          </a:p>
        </p:txBody>
      </p:sp>
      <p:sp>
        <p:nvSpPr>
          <p:cNvPr id="10" name="TextBox 10"/>
          <p:cNvSpPr txBox="1"/>
          <p:nvPr/>
        </p:nvSpPr>
        <p:spPr>
          <a:xfrm>
            <a:off x="2880126" y="7340007"/>
            <a:ext cx="13373317" cy="855345"/>
          </a:xfrm>
          <a:prstGeom prst="rect">
            <a:avLst/>
          </a:prstGeom>
        </p:spPr>
        <p:txBody>
          <a:bodyPr lIns="0" tIns="0" rIns="0" bIns="0" rtlCol="0" anchor="t">
            <a:spAutoFit/>
          </a:bodyPr>
          <a:lstStyle/>
          <a:p>
            <a:pPr>
              <a:lnSpc>
                <a:spcPts val="3390"/>
              </a:lnSpc>
            </a:pPr>
            <a:r>
              <a:rPr lang="en-US" sz="3000" spc="-89">
                <a:solidFill>
                  <a:srgbClr val="FFFFFF"/>
                </a:solidFill>
                <a:latin typeface="Open Sans 1 Bold"/>
              </a:rPr>
              <a:t>You will also be able to view the eForm to see where it is in the approval process after it has been submitted.</a:t>
            </a:r>
          </a:p>
        </p:txBody>
      </p:sp>
      <p:sp>
        <p:nvSpPr>
          <p:cNvPr id="11" name="TextBox 11"/>
          <p:cNvSpPr txBox="1"/>
          <p:nvPr/>
        </p:nvSpPr>
        <p:spPr>
          <a:xfrm>
            <a:off x="1615262" y="2473701"/>
            <a:ext cx="15467276" cy="875284"/>
          </a:xfrm>
          <a:prstGeom prst="rect">
            <a:avLst/>
          </a:prstGeom>
        </p:spPr>
        <p:txBody>
          <a:bodyPr lIns="0" tIns="0" rIns="0" bIns="0" rtlCol="0" anchor="t">
            <a:spAutoFit/>
          </a:bodyPr>
          <a:lstStyle/>
          <a:p>
            <a:pPr algn="just">
              <a:lnSpc>
                <a:spcPts val="3502"/>
              </a:lnSpc>
            </a:pPr>
            <a:r>
              <a:rPr lang="en-US" sz="3099" spc="-92">
                <a:solidFill>
                  <a:srgbClr val="FFFFFF"/>
                </a:solidFill>
                <a:latin typeface="Open Sans 1 Bold"/>
              </a:rPr>
              <a:t>Once a service center analyst evaluates the transaction for completeness and accuracy, it will be approved in Edison.</a:t>
            </a:r>
          </a:p>
        </p:txBody>
      </p:sp>
      <p:grpSp>
        <p:nvGrpSpPr>
          <p:cNvPr id="12" name="Group 12"/>
          <p:cNvGrpSpPr/>
          <p:nvPr/>
        </p:nvGrpSpPr>
        <p:grpSpPr>
          <a:xfrm>
            <a:off x="1396392" y="3965249"/>
            <a:ext cx="1261545" cy="4454181"/>
            <a:chOff x="0" y="0"/>
            <a:chExt cx="1682060" cy="5938908"/>
          </a:xfrm>
        </p:grpSpPr>
        <p:sp>
          <p:nvSpPr>
            <p:cNvPr id="13" name="Freeform 13"/>
            <p:cNvSpPr/>
            <p:nvPr/>
          </p:nvSpPr>
          <p:spPr>
            <a:xfrm>
              <a:off x="0" y="0"/>
              <a:ext cx="1682060" cy="1682060"/>
            </a:xfrm>
            <a:custGeom>
              <a:avLst/>
              <a:gdLst/>
              <a:ahLst/>
              <a:cxnLst/>
              <a:rect l="l" t="t" r="r" b="b"/>
              <a:pathLst>
                <a:path w="1682060" h="1682060">
                  <a:moveTo>
                    <a:pt x="0" y="0"/>
                  </a:moveTo>
                  <a:lnTo>
                    <a:pt x="1682060" y="0"/>
                  </a:lnTo>
                  <a:lnTo>
                    <a:pt x="1682060" y="1682060"/>
                  </a:lnTo>
                  <a:lnTo>
                    <a:pt x="0" y="1682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126853" y="126853"/>
              <a:ext cx="1428353" cy="1428353"/>
            </a:xfrm>
            <a:custGeom>
              <a:avLst/>
              <a:gdLst/>
              <a:ahLst/>
              <a:cxnLst/>
              <a:rect l="l" t="t" r="r" b="b"/>
              <a:pathLst>
                <a:path w="1428353" h="1428353">
                  <a:moveTo>
                    <a:pt x="0" y="0"/>
                  </a:moveTo>
                  <a:lnTo>
                    <a:pt x="1428354" y="0"/>
                  </a:lnTo>
                  <a:lnTo>
                    <a:pt x="1428354" y="1428354"/>
                  </a:lnTo>
                  <a:lnTo>
                    <a:pt x="0" y="1428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200915" y="200915"/>
              <a:ext cx="1280231" cy="1280231"/>
            </a:xfrm>
            <a:custGeom>
              <a:avLst/>
              <a:gdLst/>
              <a:ahLst/>
              <a:cxnLst/>
              <a:rect l="l" t="t" r="r" b="b"/>
              <a:pathLst>
                <a:path w="1280231" h="1280231">
                  <a:moveTo>
                    <a:pt x="0" y="0"/>
                  </a:moveTo>
                  <a:lnTo>
                    <a:pt x="1280231" y="0"/>
                  </a:lnTo>
                  <a:lnTo>
                    <a:pt x="1280231" y="1280231"/>
                  </a:lnTo>
                  <a:lnTo>
                    <a:pt x="0" y="1280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0" y="2445375"/>
              <a:ext cx="1682060" cy="1682060"/>
            </a:xfrm>
            <a:custGeom>
              <a:avLst/>
              <a:gdLst/>
              <a:ahLst/>
              <a:cxnLst/>
              <a:rect l="l" t="t" r="r" b="b"/>
              <a:pathLst>
                <a:path w="1682060" h="1682060">
                  <a:moveTo>
                    <a:pt x="0" y="0"/>
                  </a:moveTo>
                  <a:lnTo>
                    <a:pt x="1682060" y="0"/>
                  </a:lnTo>
                  <a:lnTo>
                    <a:pt x="1682060" y="1682060"/>
                  </a:lnTo>
                  <a:lnTo>
                    <a:pt x="0" y="1682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0" y="4256848"/>
              <a:ext cx="1682060" cy="1682060"/>
            </a:xfrm>
            <a:custGeom>
              <a:avLst/>
              <a:gdLst/>
              <a:ahLst/>
              <a:cxnLst/>
              <a:rect l="l" t="t" r="r" b="b"/>
              <a:pathLst>
                <a:path w="1682060" h="1682060">
                  <a:moveTo>
                    <a:pt x="0" y="0"/>
                  </a:moveTo>
                  <a:lnTo>
                    <a:pt x="1682060" y="0"/>
                  </a:lnTo>
                  <a:lnTo>
                    <a:pt x="1682060" y="1682060"/>
                  </a:lnTo>
                  <a:lnTo>
                    <a:pt x="0" y="16820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26853" y="2572229"/>
              <a:ext cx="1428353" cy="1428353"/>
            </a:xfrm>
            <a:custGeom>
              <a:avLst/>
              <a:gdLst/>
              <a:ahLst/>
              <a:cxnLst/>
              <a:rect l="l" t="t" r="r" b="b"/>
              <a:pathLst>
                <a:path w="1428353" h="1428353">
                  <a:moveTo>
                    <a:pt x="0" y="0"/>
                  </a:moveTo>
                  <a:lnTo>
                    <a:pt x="1428354" y="0"/>
                  </a:lnTo>
                  <a:lnTo>
                    <a:pt x="1428354" y="1428353"/>
                  </a:lnTo>
                  <a:lnTo>
                    <a:pt x="0" y="1428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126853" y="4383702"/>
              <a:ext cx="1428353" cy="1428353"/>
            </a:xfrm>
            <a:custGeom>
              <a:avLst/>
              <a:gdLst/>
              <a:ahLst/>
              <a:cxnLst/>
              <a:rect l="l" t="t" r="r" b="b"/>
              <a:pathLst>
                <a:path w="1428353" h="1428353">
                  <a:moveTo>
                    <a:pt x="0" y="0"/>
                  </a:moveTo>
                  <a:lnTo>
                    <a:pt x="1428354" y="0"/>
                  </a:lnTo>
                  <a:lnTo>
                    <a:pt x="1428354" y="1428353"/>
                  </a:lnTo>
                  <a:lnTo>
                    <a:pt x="0" y="1428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200915" y="2646290"/>
              <a:ext cx="1280231" cy="1280231"/>
            </a:xfrm>
            <a:custGeom>
              <a:avLst/>
              <a:gdLst/>
              <a:ahLst/>
              <a:cxnLst/>
              <a:rect l="l" t="t" r="r" b="b"/>
              <a:pathLst>
                <a:path w="1280231" h="1280231">
                  <a:moveTo>
                    <a:pt x="0" y="0"/>
                  </a:moveTo>
                  <a:lnTo>
                    <a:pt x="1280231" y="0"/>
                  </a:lnTo>
                  <a:lnTo>
                    <a:pt x="1280231" y="1280231"/>
                  </a:lnTo>
                  <a:lnTo>
                    <a:pt x="0" y="1280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a:off x="200915" y="4457763"/>
              <a:ext cx="1280231" cy="1280231"/>
            </a:xfrm>
            <a:custGeom>
              <a:avLst/>
              <a:gdLst/>
              <a:ahLst/>
              <a:cxnLst/>
              <a:rect l="l" t="t" r="r" b="b"/>
              <a:pathLst>
                <a:path w="1280231" h="1280231">
                  <a:moveTo>
                    <a:pt x="0" y="0"/>
                  </a:moveTo>
                  <a:lnTo>
                    <a:pt x="1280231" y="0"/>
                  </a:lnTo>
                  <a:lnTo>
                    <a:pt x="1280231" y="1280231"/>
                  </a:lnTo>
                  <a:lnTo>
                    <a:pt x="0" y="12802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22" name="TextBox 22"/>
          <p:cNvSpPr txBox="1"/>
          <p:nvPr/>
        </p:nvSpPr>
        <p:spPr>
          <a:xfrm>
            <a:off x="7516880" y="801034"/>
            <a:ext cx="3254240" cy="1193800"/>
          </a:xfrm>
          <a:prstGeom prst="rect">
            <a:avLst/>
          </a:prstGeom>
        </p:spPr>
        <p:txBody>
          <a:bodyPr lIns="0" tIns="0" rIns="0" bIns="0" rtlCol="0" anchor="t">
            <a:spAutoFit/>
          </a:bodyPr>
          <a:lstStyle/>
          <a:p>
            <a:pPr algn="ctr">
              <a:lnSpc>
                <a:spcPts val="9799"/>
              </a:lnSpc>
            </a:pPr>
            <a:r>
              <a:rPr lang="en-US" sz="6999">
                <a:solidFill>
                  <a:srgbClr val="FFFFFF"/>
                </a:solidFill>
                <a:latin typeface="Open Sans 2"/>
              </a:rPr>
              <a:t>eForm</a:t>
            </a:r>
          </a:p>
        </p:txBody>
      </p:sp>
      <p:pic>
        <p:nvPicPr>
          <p:cNvPr id="27" name="Picture 26" descr="Text&#10;&#10;Description automatically generated">
            <a:extLst>
              <a:ext uri="{FF2B5EF4-FFF2-40B4-BE49-F238E27FC236}">
                <a16:creationId xmlns:a16="http://schemas.microsoft.com/office/drawing/2014/main" id="{BE7062DC-BF46-1CE1-F66D-045B7F1EF7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22455" y="9509440"/>
            <a:ext cx="1562232" cy="673830"/>
          </a:xfrm>
          <a:prstGeom prst="rect">
            <a:avLst/>
          </a:prstGeom>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67329" y="3033019"/>
            <a:ext cx="15353343" cy="21145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Agency A hires employee, Tiffany, into Edison via the hire </a:t>
            </a:r>
            <a:r>
              <a:rPr lang="en-US" sz="3000" dirty="0" err="1">
                <a:solidFill>
                  <a:srgbClr val="24307A"/>
                </a:solidFill>
                <a:latin typeface="Open Sans 1 Medium"/>
              </a:rPr>
              <a:t>eForm</a:t>
            </a:r>
            <a:r>
              <a:rPr lang="en-US" sz="3000" dirty="0">
                <a:solidFill>
                  <a:srgbClr val="24307A"/>
                </a:solidFill>
                <a:latin typeface="Open Sans 1 Medium"/>
              </a:rPr>
              <a:t> on Monday, May 20th. While hiring Tiffany, Edison pauses and the agency is unable to complete the hire. When the agency attempts to enter the go back and</a:t>
            </a:r>
            <a:r>
              <a:rPr lang="en-US" sz="3000" dirty="0">
                <a:solidFill>
                  <a:srgbClr val="E11E1E"/>
                </a:solidFill>
                <a:latin typeface="Open Sans 1 Medium"/>
              </a:rPr>
              <a:t> </a:t>
            </a:r>
            <a:r>
              <a:rPr lang="en-US" sz="3000" dirty="0">
                <a:solidFill>
                  <a:srgbClr val="24307A"/>
                </a:solidFill>
                <a:latin typeface="Open Sans 1 Medium"/>
              </a:rPr>
              <a:t>complete the remaining steps, they are getting a “no matching values” message.</a:t>
            </a:r>
          </a:p>
        </p:txBody>
      </p:sp>
      <p:sp>
        <p:nvSpPr>
          <p:cNvPr id="14" name="TextBox 14"/>
          <p:cNvSpPr txBox="1"/>
          <p:nvPr/>
        </p:nvSpPr>
        <p:spPr>
          <a:xfrm>
            <a:off x="7382389" y="6371840"/>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grpSp>
        <p:nvGrpSpPr>
          <p:cNvPr id="15" name="Group 15"/>
          <p:cNvGrpSpPr/>
          <p:nvPr/>
        </p:nvGrpSpPr>
        <p:grpSpPr>
          <a:xfrm>
            <a:off x="6646358" y="668489"/>
            <a:ext cx="4995284" cy="1543050"/>
            <a:chOff x="0" y="0"/>
            <a:chExt cx="6660379" cy="2057400"/>
          </a:xfrm>
        </p:grpSpPr>
        <p:grpSp>
          <p:nvGrpSpPr>
            <p:cNvPr id="16" name="Group 16"/>
            <p:cNvGrpSpPr/>
            <p:nvPr/>
          </p:nvGrpSpPr>
          <p:grpSpPr>
            <a:xfrm>
              <a:off x="0" y="0"/>
              <a:ext cx="6660379" cy="2057400"/>
              <a:chOff x="0" y="0"/>
              <a:chExt cx="1315630" cy="406400"/>
            </a:xfrm>
          </p:grpSpPr>
          <p:sp>
            <p:nvSpPr>
              <p:cNvPr id="17" name="Freeform 17"/>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8" name="TextBox 18"/>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2</a:t>
              </a:r>
            </a:p>
          </p:txBody>
        </p:sp>
      </p:grpSp>
      <p:pic>
        <p:nvPicPr>
          <p:cNvPr id="20" name="Picture 19" descr="A black and white sign&#10;&#10;Description automatically generated with low confidence">
            <a:extLst>
              <a:ext uri="{FF2B5EF4-FFF2-40B4-BE49-F238E27FC236}">
                <a16:creationId xmlns:a16="http://schemas.microsoft.com/office/drawing/2014/main" id="{88B6CEA9-2A4D-E57F-82EA-7419C1573C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67329" y="2385260"/>
            <a:ext cx="15353343" cy="1765933"/>
          </a:xfrm>
          <a:prstGeom prst="rect">
            <a:avLst/>
          </a:prstGeom>
        </p:spPr>
        <p:txBody>
          <a:bodyPr lIns="0" tIns="0" rIns="0" bIns="0" rtlCol="0" anchor="t">
            <a:spAutoFit/>
          </a:bodyPr>
          <a:lstStyle/>
          <a:p>
            <a:pPr>
              <a:lnSpc>
                <a:spcPts val="3500"/>
              </a:lnSpc>
            </a:pPr>
            <a:r>
              <a:rPr lang="en-US" sz="2500" dirty="0">
                <a:solidFill>
                  <a:srgbClr val="24307A"/>
                </a:solidFill>
                <a:latin typeface="Open Sans 1 Medium"/>
              </a:rPr>
              <a:t>Agency A hires employee, Tiffany, into Edison via the hire </a:t>
            </a:r>
            <a:r>
              <a:rPr lang="en-US" sz="2500" dirty="0" err="1">
                <a:solidFill>
                  <a:srgbClr val="24307A"/>
                </a:solidFill>
                <a:latin typeface="Open Sans 1 Medium"/>
              </a:rPr>
              <a:t>eForm</a:t>
            </a:r>
            <a:r>
              <a:rPr lang="en-US" sz="2500" dirty="0">
                <a:solidFill>
                  <a:srgbClr val="24307A"/>
                </a:solidFill>
                <a:latin typeface="Open Sans 1 Medium"/>
              </a:rPr>
              <a:t> on Monday, May 20th. While hiring Tiffany, Edison pauses and the agency is unable to complete the hire. When the agency attempts to enter the go back and</a:t>
            </a:r>
            <a:r>
              <a:rPr lang="en-US" sz="2500" dirty="0">
                <a:solidFill>
                  <a:srgbClr val="E11E1E"/>
                </a:solidFill>
                <a:latin typeface="Open Sans 1 Medium"/>
              </a:rPr>
              <a:t> </a:t>
            </a:r>
            <a:r>
              <a:rPr lang="en-US" sz="2500" dirty="0">
                <a:solidFill>
                  <a:srgbClr val="24307A"/>
                </a:solidFill>
                <a:latin typeface="Open Sans 1 Medium"/>
              </a:rPr>
              <a:t>complete the remaining steps, they are getting a “no matching values” message.</a:t>
            </a:r>
          </a:p>
        </p:txBody>
      </p:sp>
      <p:sp>
        <p:nvSpPr>
          <p:cNvPr id="14" name="TextBox 14"/>
          <p:cNvSpPr txBox="1"/>
          <p:nvPr/>
        </p:nvSpPr>
        <p:spPr>
          <a:xfrm>
            <a:off x="7385880" y="4302960"/>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sp>
        <p:nvSpPr>
          <p:cNvPr id="15" name="TextBox 15"/>
          <p:cNvSpPr txBox="1"/>
          <p:nvPr/>
        </p:nvSpPr>
        <p:spPr>
          <a:xfrm>
            <a:off x="1467329" y="5765023"/>
            <a:ext cx="15353343" cy="21145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This is called a partial hire. Several things can cause this. When this occurs, it must be fixed by Benefits Administration. The agency must submit an enrollment change application if they are still within 30 days or an admin error if they are outside the 30 days. </a:t>
            </a:r>
          </a:p>
        </p:txBody>
      </p:sp>
      <p:grpSp>
        <p:nvGrpSpPr>
          <p:cNvPr id="16" name="Group 16"/>
          <p:cNvGrpSpPr/>
          <p:nvPr/>
        </p:nvGrpSpPr>
        <p:grpSpPr>
          <a:xfrm>
            <a:off x="6646358" y="668489"/>
            <a:ext cx="4995284" cy="1543050"/>
            <a:chOff x="0" y="0"/>
            <a:chExt cx="6660379" cy="2057400"/>
          </a:xfrm>
        </p:grpSpPr>
        <p:grpSp>
          <p:nvGrpSpPr>
            <p:cNvPr id="17" name="Group 17"/>
            <p:cNvGrpSpPr/>
            <p:nvPr/>
          </p:nvGrpSpPr>
          <p:grpSpPr>
            <a:xfrm>
              <a:off x="0" y="0"/>
              <a:ext cx="6660379" cy="2057400"/>
              <a:chOff x="0" y="0"/>
              <a:chExt cx="1315630" cy="406400"/>
            </a:xfrm>
          </p:grpSpPr>
          <p:sp>
            <p:nvSpPr>
              <p:cNvPr id="18" name="Freeform 18"/>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9" name="TextBox 19"/>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20" name="TextBox 20"/>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a:solidFill>
                    <a:srgbClr val="24307A"/>
                  </a:solidFill>
                  <a:latin typeface="Open Sans 1 Bold"/>
                </a:rPr>
                <a:t>Example 2</a:t>
              </a:r>
            </a:p>
          </p:txBody>
        </p:sp>
      </p:grpSp>
      <p:pic>
        <p:nvPicPr>
          <p:cNvPr id="21" name="Picture 20" descr="A black and white sign&#10;&#10;Description automatically generated with low confidence">
            <a:extLst>
              <a:ext uri="{FF2B5EF4-FFF2-40B4-BE49-F238E27FC236}">
                <a16:creationId xmlns:a16="http://schemas.microsoft.com/office/drawing/2014/main" id="{C37908E1-6E5B-2D56-5A87-8935244445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67329" y="3033019"/>
            <a:ext cx="15353343" cy="15811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An agency enters a new hire with an incorrect date and executes the request via the hire </a:t>
            </a:r>
            <a:r>
              <a:rPr lang="en-US" sz="3000" dirty="0" err="1">
                <a:solidFill>
                  <a:srgbClr val="24307A"/>
                </a:solidFill>
                <a:latin typeface="Open Sans 1 Medium"/>
              </a:rPr>
              <a:t>eForm</a:t>
            </a:r>
            <a:r>
              <a:rPr lang="en-US" sz="3000" dirty="0">
                <a:solidFill>
                  <a:srgbClr val="24307A"/>
                </a:solidFill>
                <a:latin typeface="Open Sans 1 Medium"/>
              </a:rPr>
              <a:t> process. The agency realizes that the hire date was entered incorrectly. The agency attempts to change the hire date and they are unable to correct it.</a:t>
            </a:r>
          </a:p>
        </p:txBody>
      </p:sp>
      <p:sp>
        <p:nvSpPr>
          <p:cNvPr id="14" name="TextBox 14"/>
          <p:cNvSpPr txBox="1"/>
          <p:nvPr/>
        </p:nvSpPr>
        <p:spPr>
          <a:xfrm>
            <a:off x="7385880" y="5748125"/>
            <a:ext cx="3523221" cy="514350"/>
          </a:xfrm>
          <a:prstGeom prst="rect">
            <a:avLst/>
          </a:prstGeom>
        </p:spPr>
        <p:txBody>
          <a:bodyPr lIns="0" tIns="0" rIns="0" bIns="0" rtlCol="0" anchor="t">
            <a:spAutoFit/>
          </a:bodyPr>
          <a:lstStyle/>
          <a:p>
            <a:pPr>
              <a:lnSpc>
                <a:spcPts val="4200"/>
              </a:lnSpc>
            </a:pPr>
            <a:r>
              <a:rPr lang="en-US" sz="3000">
                <a:solidFill>
                  <a:srgbClr val="E11E1E"/>
                </a:solidFill>
                <a:latin typeface="Open Sans 1 Medium"/>
              </a:rPr>
              <a:t>What went wrong?</a:t>
            </a:r>
          </a:p>
        </p:txBody>
      </p:sp>
      <p:grpSp>
        <p:nvGrpSpPr>
          <p:cNvPr id="15" name="Group 15"/>
          <p:cNvGrpSpPr/>
          <p:nvPr/>
        </p:nvGrpSpPr>
        <p:grpSpPr>
          <a:xfrm>
            <a:off x="6509988" y="668489"/>
            <a:ext cx="4995284" cy="1543050"/>
            <a:chOff x="0" y="0"/>
            <a:chExt cx="6660379" cy="2057400"/>
          </a:xfrm>
        </p:grpSpPr>
        <p:grpSp>
          <p:nvGrpSpPr>
            <p:cNvPr id="16" name="Group 16"/>
            <p:cNvGrpSpPr/>
            <p:nvPr/>
          </p:nvGrpSpPr>
          <p:grpSpPr>
            <a:xfrm>
              <a:off x="0" y="0"/>
              <a:ext cx="6660379" cy="2057400"/>
              <a:chOff x="0" y="0"/>
              <a:chExt cx="1315630" cy="406400"/>
            </a:xfrm>
          </p:grpSpPr>
          <p:sp>
            <p:nvSpPr>
              <p:cNvPr id="17" name="Freeform 17"/>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8" name="TextBox 18"/>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3</a:t>
              </a:r>
            </a:p>
          </p:txBody>
        </p:sp>
      </p:grpSp>
      <p:pic>
        <p:nvPicPr>
          <p:cNvPr id="20" name="Picture 19" descr="A black and white sign&#10;&#10;Description automatically generated with low confidence">
            <a:extLst>
              <a:ext uri="{FF2B5EF4-FFF2-40B4-BE49-F238E27FC236}">
                <a16:creationId xmlns:a16="http://schemas.microsoft.com/office/drawing/2014/main" id="{4EBFC1BA-8F23-1B53-C14D-BF16EF81F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467329" y="3033019"/>
            <a:ext cx="15353343" cy="1308100"/>
          </a:xfrm>
          <a:prstGeom prst="rect">
            <a:avLst/>
          </a:prstGeom>
        </p:spPr>
        <p:txBody>
          <a:bodyPr lIns="0" tIns="0" rIns="0" bIns="0" rtlCol="0" anchor="t">
            <a:spAutoFit/>
          </a:bodyPr>
          <a:lstStyle/>
          <a:p>
            <a:pPr>
              <a:lnSpc>
                <a:spcPts val="3500"/>
              </a:lnSpc>
            </a:pPr>
            <a:r>
              <a:rPr lang="en-US" sz="2500" dirty="0">
                <a:solidFill>
                  <a:srgbClr val="24307A"/>
                </a:solidFill>
                <a:latin typeface="Open Sans 1 Medium"/>
              </a:rPr>
              <a:t>An agency enters a new hire with an incorrect date and executes the request via the hire </a:t>
            </a:r>
            <a:r>
              <a:rPr lang="en-US" sz="2500" dirty="0" err="1">
                <a:solidFill>
                  <a:srgbClr val="24307A"/>
                </a:solidFill>
                <a:latin typeface="Open Sans 1 Medium"/>
              </a:rPr>
              <a:t>eForm</a:t>
            </a:r>
            <a:r>
              <a:rPr lang="en-US" sz="2500" dirty="0">
                <a:solidFill>
                  <a:srgbClr val="24307A"/>
                </a:solidFill>
                <a:latin typeface="Open Sans 1 Medium"/>
              </a:rPr>
              <a:t> process. The agency realizes that the hire date was entered incorrectly. The agency attempts to change the hire date and they are unable to correct it.</a:t>
            </a:r>
          </a:p>
        </p:txBody>
      </p:sp>
      <p:sp>
        <p:nvSpPr>
          <p:cNvPr id="11" name="TextBox 11"/>
          <p:cNvSpPr txBox="1"/>
          <p:nvPr/>
        </p:nvSpPr>
        <p:spPr>
          <a:xfrm>
            <a:off x="7382389" y="4861819"/>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sp>
        <p:nvSpPr>
          <p:cNvPr id="12" name="TextBox 12"/>
          <p:cNvSpPr txBox="1"/>
          <p:nvPr/>
        </p:nvSpPr>
        <p:spPr>
          <a:xfrm>
            <a:off x="1467329" y="5976725"/>
            <a:ext cx="15353343" cy="1581150"/>
          </a:xfrm>
          <a:prstGeom prst="rect">
            <a:avLst/>
          </a:prstGeom>
        </p:spPr>
        <p:txBody>
          <a:bodyPr lIns="0" tIns="0" rIns="0" bIns="0" rtlCol="0" anchor="t">
            <a:spAutoFit/>
          </a:bodyPr>
          <a:lstStyle/>
          <a:p>
            <a:pPr>
              <a:lnSpc>
                <a:spcPts val="4200"/>
              </a:lnSpc>
            </a:pPr>
            <a:r>
              <a:rPr lang="en-US" sz="3000" dirty="0">
                <a:solidFill>
                  <a:srgbClr val="24307A"/>
                </a:solidFill>
                <a:latin typeface="Open Sans 1"/>
              </a:rPr>
              <a:t>The same agency does not have the functionality to re-enter the event to correct the hire date. The agency will need to contact Benefits Administration to request the manual correction. The executed hire </a:t>
            </a:r>
            <a:r>
              <a:rPr lang="en-US" sz="3000" dirty="0" err="1">
                <a:solidFill>
                  <a:srgbClr val="24307A"/>
                </a:solidFill>
                <a:latin typeface="Open Sans 1"/>
              </a:rPr>
              <a:t>eForm</a:t>
            </a:r>
            <a:r>
              <a:rPr lang="en-US" sz="3000" dirty="0">
                <a:solidFill>
                  <a:srgbClr val="24307A"/>
                </a:solidFill>
                <a:latin typeface="Open Sans 1"/>
              </a:rPr>
              <a:t> cannot be withdrawn or recycled.</a:t>
            </a:r>
          </a:p>
        </p:txBody>
      </p:sp>
      <p:grpSp>
        <p:nvGrpSpPr>
          <p:cNvPr id="13" name="Group 13"/>
          <p:cNvGrpSpPr/>
          <p:nvPr/>
        </p:nvGrpSpPr>
        <p:grpSpPr>
          <a:xfrm>
            <a:off x="6509988" y="668489"/>
            <a:ext cx="4995284" cy="1543050"/>
            <a:chOff x="0" y="0"/>
            <a:chExt cx="6660379" cy="2057400"/>
          </a:xfrm>
        </p:grpSpPr>
        <p:grpSp>
          <p:nvGrpSpPr>
            <p:cNvPr id="14" name="Group 14"/>
            <p:cNvGrpSpPr/>
            <p:nvPr/>
          </p:nvGrpSpPr>
          <p:grpSpPr>
            <a:xfrm>
              <a:off x="0" y="0"/>
              <a:ext cx="6660379" cy="2057400"/>
              <a:chOff x="0" y="0"/>
              <a:chExt cx="1315630" cy="406400"/>
            </a:xfrm>
          </p:grpSpPr>
          <p:sp>
            <p:nvSpPr>
              <p:cNvPr id="15" name="Freeform 15"/>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6" name="TextBox 16"/>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7" name="TextBox 17"/>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a:solidFill>
                    <a:srgbClr val="24307A"/>
                  </a:solidFill>
                  <a:latin typeface="Open Sans 1 Bold"/>
                </a:rPr>
                <a:t>Example 3</a:t>
              </a:r>
            </a:p>
          </p:txBody>
        </p:sp>
      </p:grpSp>
      <p:pic>
        <p:nvPicPr>
          <p:cNvPr id="18" name="Picture 17" descr="A black and white sign&#10;&#10;Description automatically generated with low confidence">
            <a:extLst>
              <a:ext uri="{FF2B5EF4-FFF2-40B4-BE49-F238E27FC236}">
                <a16:creationId xmlns:a16="http://schemas.microsoft.com/office/drawing/2014/main" id="{AB98D53E-2177-B075-EB0F-E3BDC38932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67329" y="3033019"/>
            <a:ext cx="15353343" cy="1581150"/>
          </a:xfrm>
          <a:prstGeom prst="rect">
            <a:avLst/>
          </a:prstGeom>
        </p:spPr>
        <p:txBody>
          <a:bodyPr lIns="0" tIns="0" rIns="0" bIns="0" rtlCol="0" anchor="t">
            <a:spAutoFit/>
          </a:bodyPr>
          <a:lstStyle/>
          <a:p>
            <a:pPr>
              <a:lnSpc>
                <a:spcPts val="4200"/>
              </a:lnSpc>
            </a:pPr>
            <a:r>
              <a:rPr lang="en-US" sz="3000" dirty="0">
                <a:solidFill>
                  <a:srgbClr val="24307A"/>
                </a:solidFill>
                <a:latin typeface="Open Sans 1 Medium"/>
              </a:rPr>
              <a:t>The agency hires an employee with a May 15th hire date on April 20th. The ABC attempts to enter the </a:t>
            </a:r>
            <a:r>
              <a:rPr lang="en-US" sz="3000" dirty="0" err="1">
                <a:solidFill>
                  <a:srgbClr val="24307A"/>
                </a:solidFill>
                <a:latin typeface="Open Sans 1 Medium"/>
              </a:rPr>
              <a:t>eBenefit</a:t>
            </a:r>
            <a:r>
              <a:rPr lang="en-US" sz="3000" dirty="0">
                <a:solidFill>
                  <a:srgbClr val="24307A"/>
                </a:solidFill>
                <a:latin typeface="Open Sans 1 Medium"/>
              </a:rPr>
              <a:t> form a few days later but receives a “no matching values” error. </a:t>
            </a:r>
          </a:p>
        </p:txBody>
      </p:sp>
      <p:sp>
        <p:nvSpPr>
          <p:cNvPr id="14" name="TextBox 14"/>
          <p:cNvSpPr txBox="1"/>
          <p:nvPr/>
        </p:nvSpPr>
        <p:spPr>
          <a:xfrm>
            <a:off x="7385880" y="5748125"/>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grpSp>
        <p:nvGrpSpPr>
          <p:cNvPr id="15" name="Group 15"/>
          <p:cNvGrpSpPr/>
          <p:nvPr/>
        </p:nvGrpSpPr>
        <p:grpSpPr>
          <a:xfrm>
            <a:off x="6509988" y="668489"/>
            <a:ext cx="4995284" cy="1543050"/>
            <a:chOff x="0" y="0"/>
            <a:chExt cx="6660379" cy="2057400"/>
          </a:xfrm>
        </p:grpSpPr>
        <p:grpSp>
          <p:nvGrpSpPr>
            <p:cNvPr id="16" name="Group 16"/>
            <p:cNvGrpSpPr/>
            <p:nvPr/>
          </p:nvGrpSpPr>
          <p:grpSpPr>
            <a:xfrm>
              <a:off x="0" y="0"/>
              <a:ext cx="6660379" cy="2057400"/>
              <a:chOff x="0" y="0"/>
              <a:chExt cx="1315630" cy="406400"/>
            </a:xfrm>
          </p:grpSpPr>
          <p:sp>
            <p:nvSpPr>
              <p:cNvPr id="17" name="Freeform 17"/>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8" name="TextBox 18"/>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4</a:t>
              </a:r>
            </a:p>
          </p:txBody>
        </p:sp>
      </p:grpSp>
      <p:pic>
        <p:nvPicPr>
          <p:cNvPr id="20" name="Picture 19" descr="A black and white sign&#10;&#10;Description automatically generated with low confidence">
            <a:extLst>
              <a:ext uri="{FF2B5EF4-FFF2-40B4-BE49-F238E27FC236}">
                <a16:creationId xmlns:a16="http://schemas.microsoft.com/office/drawing/2014/main" id="{55C59376-F48A-52D8-D58F-1A013A1BE6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298088"/>
            <a:ext cx="16230600" cy="7698962"/>
            <a:chOff x="0" y="0"/>
            <a:chExt cx="4274726" cy="2027710"/>
          </a:xfrm>
        </p:grpSpPr>
        <p:sp>
          <p:nvSpPr>
            <p:cNvPr id="3" name="Freeform 3"/>
            <p:cNvSpPr/>
            <p:nvPr/>
          </p:nvSpPr>
          <p:spPr>
            <a:xfrm>
              <a:off x="0" y="0"/>
              <a:ext cx="4274726" cy="2027710"/>
            </a:xfrm>
            <a:custGeom>
              <a:avLst/>
              <a:gdLst/>
              <a:ahLst/>
              <a:cxnLst/>
              <a:rect l="l" t="t" r="r" b="b"/>
              <a:pathLst>
                <a:path w="4274726" h="2027710">
                  <a:moveTo>
                    <a:pt x="0" y="0"/>
                  </a:moveTo>
                  <a:lnTo>
                    <a:pt x="4274726" y="0"/>
                  </a:lnTo>
                  <a:lnTo>
                    <a:pt x="4274726" y="2027710"/>
                  </a:lnTo>
                  <a:lnTo>
                    <a:pt x="0" y="2027710"/>
                  </a:lnTo>
                  <a:close/>
                </a:path>
              </a:pathLst>
            </a:custGeom>
            <a:solidFill>
              <a:srgbClr val="000000">
                <a:alpha val="0"/>
              </a:srgbClr>
            </a:solidFill>
            <a:ln w="38100" cap="sq">
              <a:solidFill>
                <a:srgbClr val="24307A"/>
              </a:solidFill>
              <a:prstDash val="solid"/>
              <a:miter/>
            </a:ln>
          </p:spPr>
        </p:sp>
        <p:sp>
          <p:nvSpPr>
            <p:cNvPr id="4" name="TextBox 4"/>
            <p:cNvSpPr txBox="1"/>
            <p:nvPr/>
          </p:nvSpPr>
          <p:spPr>
            <a:xfrm>
              <a:off x="0" y="-76200"/>
              <a:ext cx="4274726" cy="2103910"/>
            </a:xfrm>
            <a:prstGeom prst="rect">
              <a:avLst/>
            </a:prstGeom>
          </p:spPr>
          <p:txBody>
            <a:bodyPr lIns="50800" tIns="50800" rIns="50800" bIns="50800" rtlCol="0" anchor="ctr"/>
            <a:lstStyle/>
            <a:p>
              <a:pPr algn="ctr">
                <a:lnSpc>
                  <a:spcPts val="3425"/>
                </a:lnSpc>
              </a:pPr>
              <a:endParaRPr/>
            </a:p>
          </p:txBody>
        </p:sp>
      </p:grpSp>
      <p:sp>
        <p:nvSpPr>
          <p:cNvPr id="5" name="Freeform 5"/>
          <p:cNvSpPr/>
          <p:nvPr/>
        </p:nvSpPr>
        <p:spPr>
          <a:xfrm rot="425950">
            <a:off x="17514283" y="1198484"/>
            <a:ext cx="9670782" cy="9670782"/>
          </a:xfrm>
          <a:custGeom>
            <a:avLst/>
            <a:gdLst/>
            <a:ahLst/>
            <a:cxnLst/>
            <a:rect l="l" t="t" r="r" b="b"/>
            <a:pathLst>
              <a:path w="9670782" h="9670782">
                <a:moveTo>
                  <a:pt x="0" y="0"/>
                </a:moveTo>
                <a:lnTo>
                  <a:pt x="9670782" y="0"/>
                </a:lnTo>
                <a:lnTo>
                  <a:pt x="9670782" y="9670783"/>
                </a:lnTo>
                <a:lnTo>
                  <a:pt x="0" y="9670783"/>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6374068" y="668489"/>
            <a:ext cx="4535034" cy="1543050"/>
            <a:chOff x="0" y="0"/>
            <a:chExt cx="1194412" cy="406400"/>
          </a:xfrm>
        </p:grpSpPr>
        <p:sp>
          <p:nvSpPr>
            <p:cNvPr id="7" name="Freeform 7"/>
            <p:cNvSpPr/>
            <p:nvPr/>
          </p:nvSpPr>
          <p:spPr>
            <a:xfrm>
              <a:off x="0" y="0"/>
              <a:ext cx="1194412" cy="406400"/>
            </a:xfrm>
            <a:custGeom>
              <a:avLst/>
              <a:gdLst/>
              <a:ahLst/>
              <a:cxnLst/>
              <a:rect l="l" t="t" r="r" b="b"/>
              <a:pathLst>
                <a:path w="1194412" h="406400">
                  <a:moveTo>
                    <a:pt x="0" y="0"/>
                  </a:moveTo>
                  <a:lnTo>
                    <a:pt x="1194412" y="0"/>
                  </a:lnTo>
                  <a:lnTo>
                    <a:pt x="1194412" y="406400"/>
                  </a:lnTo>
                  <a:lnTo>
                    <a:pt x="0" y="406400"/>
                  </a:lnTo>
                  <a:close/>
                </a:path>
              </a:pathLst>
            </a:custGeom>
            <a:solidFill>
              <a:srgbClr val="FFFFFF"/>
            </a:solidFill>
          </p:spPr>
        </p:sp>
        <p:sp>
          <p:nvSpPr>
            <p:cNvPr id="8" name="TextBox 8"/>
            <p:cNvSpPr txBox="1"/>
            <p:nvPr/>
          </p:nvSpPr>
          <p:spPr>
            <a:xfrm>
              <a:off x="0" y="19050"/>
              <a:ext cx="1194412" cy="387350"/>
            </a:xfrm>
            <a:prstGeom prst="rect">
              <a:avLst/>
            </a:prstGeom>
          </p:spPr>
          <p:txBody>
            <a:bodyPr lIns="50800" tIns="50800" rIns="50800" bIns="50800" rtlCol="0" anchor="ctr"/>
            <a:lstStyle/>
            <a:p>
              <a:pPr algn="ctr">
                <a:lnSpc>
                  <a:spcPts val="2577"/>
                </a:lnSpc>
              </a:pPr>
              <a:endParaRPr/>
            </a:p>
          </p:txBody>
        </p:sp>
      </p:grpSp>
      <p:sp>
        <p:nvSpPr>
          <p:cNvPr id="13" name="TextBox 13"/>
          <p:cNvSpPr txBox="1"/>
          <p:nvPr/>
        </p:nvSpPr>
        <p:spPr>
          <a:xfrm>
            <a:off x="1467329" y="3033019"/>
            <a:ext cx="15353343" cy="869950"/>
          </a:xfrm>
          <a:prstGeom prst="rect">
            <a:avLst/>
          </a:prstGeom>
        </p:spPr>
        <p:txBody>
          <a:bodyPr lIns="0" tIns="0" rIns="0" bIns="0" rtlCol="0" anchor="t">
            <a:spAutoFit/>
          </a:bodyPr>
          <a:lstStyle/>
          <a:p>
            <a:pPr>
              <a:lnSpc>
                <a:spcPts val="3500"/>
              </a:lnSpc>
            </a:pPr>
            <a:r>
              <a:rPr lang="en-US" sz="2500" dirty="0">
                <a:solidFill>
                  <a:srgbClr val="24307A"/>
                </a:solidFill>
                <a:latin typeface="Open Sans 1 Medium"/>
              </a:rPr>
              <a:t>The agency hires an employee with a May 15th hire date on April 20th. The ABC attempts to enter the </a:t>
            </a:r>
            <a:r>
              <a:rPr lang="en-US" sz="2500" dirty="0" err="1">
                <a:solidFill>
                  <a:srgbClr val="24307A"/>
                </a:solidFill>
                <a:latin typeface="Open Sans 1 Medium"/>
              </a:rPr>
              <a:t>eBenefit</a:t>
            </a:r>
            <a:r>
              <a:rPr lang="en-US" sz="2500" dirty="0">
                <a:solidFill>
                  <a:srgbClr val="24307A"/>
                </a:solidFill>
                <a:latin typeface="Open Sans 1 Medium"/>
              </a:rPr>
              <a:t> form a few days later but receives a “no matching values” error. </a:t>
            </a:r>
          </a:p>
        </p:txBody>
      </p:sp>
      <p:sp>
        <p:nvSpPr>
          <p:cNvPr id="14" name="TextBox 14"/>
          <p:cNvSpPr txBox="1"/>
          <p:nvPr/>
        </p:nvSpPr>
        <p:spPr>
          <a:xfrm>
            <a:off x="7382389" y="4722119"/>
            <a:ext cx="3523221" cy="514350"/>
          </a:xfrm>
          <a:prstGeom prst="rect">
            <a:avLst/>
          </a:prstGeom>
        </p:spPr>
        <p:txBody>
          <a:bodyPr lIns="0" tIns="0" rIns="0" bIns="0" rtlCol="0" anchor="t">
            <a:spAutoFit/>
          </a:bodyPr>
          <a:lstStyle/>
          <a:p>
            <a:pPr>
              <a:lnSpc>
                <a:spcPts val="4200"/>
              </a:lnSpc>
            </a:pPr>
            <a:r>
              <a:rPr lang="en-US" sz="3000" dirty="0">
                <a:solidFill>
                  <a:srgbClr val="E11E1E"/>
                </a:solidFill>
                <a:latin typeface="Open Sans 1 Medium"/>
              </a:rPr>
              <a:t>What went wrong?</a:t>
            </a:r>
          </a:p>
        </p:txBody>
      </p:sp>
      <p:grpSp>
        <p:nvGrpSpPr>
          <p:cNvPr id="15" name="Group 15"/>
          <p:cNvGrpSpPr/>
          <p:nvPr/>
        </p:nvGrpSpPr>
        <p:grpSpPr>
          <a:xfrm>
            <a:off x="6509988" y="668489"/>
            <a:ext cx="4995284" cy="1543050"/>
            <a:chOff x="0" y="0"/>
            <a:chExt cx="6660379" cy="2057400"/>
          </a:xfrm>
        </p:grpSpPr>
        <p:grpSp>
          <p:nvGrpSpPr>
            <p:cNvPr id="16" name="Group 16"/>
            <p:cNvGrpSpPr/>
            <p:nvPr/>
          </p:nvGrpSpPr>
          <p:grpSpPr>
            <a:xfrm>
              <a:off x="0" y="0"/>
              <a:ext cx="6660379" cy="2057400"/>
              <a:chOff x="0" y="0"/>
              <a:chExt cx="1315630" cy="406400"/>
            </a:xfrm>
          </p:grpSpPr>
          <p:sp>
            <p:nvSpPr>
              <p:cNvPr id="17" name="Freeform 17"/>
              <p:cNvSpPr/>
              <p:nvPr/>
            </p:nvSpPr>
            <p:spPr>
              <a:xfrm>
                <a:off x="0" y="0"/>
                <a:ext cx="1315630" cy="406400"/>
              </a:xfrm>
              <a:custGeom>
                <a:avLst/>
                <a:gdLst/>
                <a:ahLst/>
                <a:cxnLst/>
                <a:rect l="l" t="t" r="r" b="b"/>
                <a:pathLst>
                  <a:path w="1315630" h="406400">
                    <a:moveTo>
                      <a:pt x="0" y="0"/>
                    </a:moveTo>
                    <a:lnTo>
                      <a:pt x="1315630" y="0"/>
                    </a:lnTo>
                    <a:lnTo>
                      <a:pt x="1315630" y="406400"/>
                    </a:lnTo>
                    <a:lnTo>
                      <a:pt x="0" y="406400"/>
                    </a:lnTo>
                    <a:close/>
                  </a:path>
                </a:pathLst>
              </a:custGeom>
              <a:solidFill>
                <a:srgbClr val="FFFFFF"/>
              </a:solidFill>
            </p:spPr>
          </p:sp>
          <p:sp>
            <p:nvSpPr>
              <p:cNvPr id="18" name="TextBox 18"/>
              <p:cNvSpPr txBox="1"/>
              <p:nvPr/>
            </p:nvSpPr>
            <p:spPr>
              <a:xfrm>
                <a:off x="0" y="19050"/>
                <a:ext cx="1315630" cy="387350"/>
              </a:xfrm>
              <a:prstGeom prst="rect">
                <a:avLst/>
              </a:prstGeom>
            </p:spPr>
            <p:txBody>
              <a:bodyPr lIns="50800" tIns="50800" rIns="50800" bIns="50800" rtlCol="0" anchor="ctr"/>
              <a:lstStyle/>
              <a:p>
                <a:pPr algn="ctr">
                  <a:lnSpc>
                    <a:spcPts val="2577"/>
                  </a:lnSpc>
                </a:pPr>
                <a:endParaRPr/>
              </a:p>
            </p:txBody>
          </p:sp>
        </p:grpSp>
        <p:sp>
          <p:nvSpPr>
            <p:cNvPr id="19" name="TextBox 19"/>
            <p:cNvSpPr txBox="1"/>
            <p:nvPr/>
          </p:nvSpPr>
          <p:spPr>
            <a:xfrm>
              <a:off x="312277" y="358563"/>
              <a:ext cx="6035825" cy="1378373"/>
            </a:xfrm>
            <a:prstGeom prst="rect">
              <a:avLst/>
            </a:prstGeom>
          </p:spPr>
          <p:txBody>
            <a:bodyPr lIns="0" tIns="0" rIns="0" bIns="0" rtlCol="0" anchor="t">
              <a:spAutoFit/>
            </a:bodyPr>
            <a:lstStyle/>
            <a:p>
              <a:pPr algn="ctr">
                <a:lnSpc>
                  <a:spcPts val="7909"/>
                </a:lnSpc>
              </a:pPr>
              <a:r>
                <a:rPr lang="en-US" sz="6999" spc="-209" dirty="0">
                  <a:solidFill>
                    <a:srgbClr val="24307A"/>
                  </a:solidFill>
                  <a:latin typeface="Open Sans 1 Bold"/>
                </a:rPr>
                <a:t>Example 4</a:t>
              </a:r>
            </a:p>
          </p:txBody>
        </p:sp>
      </p:grpSp>
      <p:sp>
        <p:nvSpPr>
          <p:cNvPr id="20" name="TextBox 20"/>
          <p:cNvSpPr txBox="1"/>
          <p:nvPr/>
        </p:nvSpPr>
        <p:spPr>
          <a:xfrm>
            <a:off x="1467329" y="5976725"/>
            <a:ext cx="15353343" cy="514350"/>
          </a:xfrm>
          <a:prstGeom prst="rect">
            <a:avLst/>
          </a:prstGeom>
        </p:spPr>
        <p:txBody>
          <a:bodyPr lIns="0" tIns="0" rIns="0" bIns="0" rtlCol="0" anchor="t">
            <a:spAutoFit/>
          </a:bodyPr>
          <a:lstStyle/>
          <a:p>
            <a:pPr>
              <a:lnSpc>
                <a:spcPts val="4200"/>
              </a:lnSpc>
            </a:pPr>
            <a:r>
              <a:rPr lang="en-US" sz="3000" dirty="0">
                <a:solidFill>
                  <a:srgbClr val="24307A"/>
                </a:solidFill>
                <a:latin typeface="Open Sans 1"/>
              </a:rPr>
              <a:t>The agency used a future hire date, benefits cannot be entered until May 15th.</a:t>
            </a:r>
          </a:p>
        </p:txBody>
      </p:sp>
      <p:pic>
        <p:nvPicPr>
          <p:cNvPr id="21" name="Picture 20" descr="A black and white sign&#10;&#10;Description automatically generated with low confidence">
            <a:extLst>
              <a:ext uri="{FF2B5EF4-FFF2-40B4-BE49-F238E27FC236}">
                <a16:creationId xmlns:a16="http://schemas.microsoft.com/office/drawing/2014/main" id="{44CBF1E8-6428-1C03-61DF-3DA91901C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19714"/>
            <a:ext cx="1698584" cy="834052"/>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25950">
            <a:off x="17488640" y="1416316"/>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117199" y="2104247"/>
            <a:ext cx="15142101" cy="7392143"/>
            <a:chOff x="0" y="0"/>
            <a:chExt cx="20189468" cy="9856190"/>
          </a:xfrm>
        </p:grpSpPr>
        <p:sp>
          <p:nvSpPr>
            <p:cNvPr id="4" name="Freeform 4"/>
            <p:cNvSpPr/>
            <p:nvPr/>
          </p:nvSpPr>
          <p:spPr>
            <a:xfrm>
              <a:off x="0" y="0"/>
              <a:ext cx="20189468" cy="9856190"/>
            </a:xfrm>
            <a:custGeom>
              <a:avLst/>
              <a:gdLst/>
              <a:ahLst/>
              <a:cxnLst/>
              <a:rect l="l" t="t" r="r" b="b"/>
              <a:pathLst>
                <a:path w="20189468" h="9856190">
                  <a:moveTo>
                    <a:pt x="0" y="0"/>
                  </a:moveTo>
                  <a:lnTo>
                    <a:pt x="20189468" y="0"/>
                  </a:lnTo>
                  <a:lnTo>
                    <a:pt x="20189468" y="9856190"/>
                  </a:lnTo>
                  <a:lnTo>
                    <a:pt x="0" y="9856190"/>
                  </a:lnTo>
                  <a:lnTo>
                    <a:pt x="0" y="0"/>
                  </a:lnTo>
                  <a:close/>
                </a:path>
              </a:pathLst>
            </a:custGeom>
            <a:blipFill>
              <a:blip r:embed="rId5"/>
              <a:stretch>
                <a:fillRect/>
              </a:stretch>
            </a:blipFill>
          </p:spPr>
        </p:sp>
        <p:sp>
          <p:nvSpPr>
            <p:cNvPr id="5" name="Freeform 5"/>
            <p:cNvSpPr/>
            <p:nvPr/>
          </p:nvSpPr>
          <p:spPr>
            <a:xfrm>
              <a:off x="13409920" y="674139"/>
              <a:ext cx="1998092" cy="430159"/>
            </a:xfrm>
            <a:custGeom>
              <a:avLst/>
              <a:gdLst/>
              <a:ahLst/>
              <a:cxnLst/>
              <a:rect l="l" t="t" r="r" b="b"/>
              <a:pathLst>
                <a:path w="1998092" h="430159">
                  <a:moveTo>
                    <a:pt x="0" y="0"/>
                  </a:moveTo>
                  <a:lnTo>
                    <a:pt x="1998091" y="0"/>
                  </a:lnTo>
                  <a:lnTo>
                    <a:pt x="1998091" y="430159"/>
                  </a:lnTo>
                  <a:lnTo>
                    <a:pt x="0" y="430159"/>
                  </a:lnTo>
                  <a:lnTo>
                    <a:pt x="0" y="0"/>
                  </a:lnTo>
                  <a:close/>
                </a:path>
              </a:pathLst>
            </a:custGeom>
            <a:blipFill>
              <a:blip r:embed="rId6"/>
              <a:stretch>
                <a:fillRect r="-20106"/>
              </a:stretch>
            </a:blipFill>
          </p:spPr>
        </p:sp>
      </p:grpSp>
      <p:sp>
        <p:nvSpPr>
          <p:cNvPr id="6" name="Freeform 6"/>
          <p:cNvSpPr/>
          <p:nvPr/>
        </p:nvSpPr>
        <p:spPr>
          <a:xfrm>
            <a:off x="6248033" y="4945035"/>
            <a:ext cx="6184279" cy="3784587"/>
          </a:xfrm>
          <a:custGeom>
            <a:avLst/>
            <a:gdLst/>
            <a:ahLst/>
            <a:cxnLst/>
            <a:rect l="l" t="t" r="r" b="b"/>
            <a:pathLst>
              <a:path w="6184279" h="3784587">
                <a:moveTo>
                  <a:pt x="0" y="0"/>
                </a:moveTo>
                <a:lnTo>
                  <a:pt x="6184279" y="0"/>
                </a:lnTo>
                <a:lnTo>
                  <a:pt x="6184279" y="3784587"/>
                </a:lnTo>
                <a:lnTo>
                  <a:pt x="0" y="3784587"/>
                </a:lnTo>
                <a:lnTo>
                  <a:pt x="0" y="0"/>
                </a:lnTo>
                <a:close/>
              </a:path>
            </a:pathLst>
          </a:custGeom>
          <a:blipFill>
            <a:blip r:embed="rId7"/>
            <a:stretch>
              <a:fillRect/>
            </a:stretch>
          </a:blipFill>
        </p:spPr>
      </p:sp>
      <p:sp>
        <p:nvSpPr>
          <p:cNvPr id="7" name="AutoShape 7"/>
          <p:cNvSpPr/>
          <p:nvPr/>
        </p:nvSpPr>
        <p:spPr>
          <a:xfrm flipV="1">
            <a:off x="4708188" y="7060806"/>
            <a:ext cx="2367389" cy="1175475"/>
          </a:xfrm>
          <a:prstGeom prst="line">
            <a:avLst/>
          </a:prstGeom>
          <a:ln w="76200" cap="flat">
            <a:solidFill>
              <a:srgbClr val="E11E1E"/>
            </a:solidFill>
            <a:prstDash val="solid"/>
            <a:headEnd type="none" w="sm" len="sm"/>
            <a:tailEnd type="arrow" w="med" len="sm"/>
          </a:ln>
        </p:spPr>
      </p:sp>
      <p:grpSp>
        <p:nvGrpSpPr>
          <p:cNvPr id="12" name="Group 12"/>
          <p:cNvGrpSpPr/>
          <p:nvPr/>
        </p:nvGrpSpPr>
        <p:grpSpPr>
          <a:xfrm>
            <a:off x="10238796" y="6719076"/>
            <a:ext cx="6338002" cy="970705"/>
            <a:chOff x="0" y="0"/>
            <a:chExt cx="8450669" cy="1294273"/>
          </a:xfrm>
        </p:grpSpPr>
        <p:grpSp>
          <p:nvGrpSpPr>
            <p:cNvPr id="13" name="Group 13"/>
            <p:cNvGrpSpPr/>
            <p:nvPr/>
          </p:nvGrpSpPr>
          <p:grpSpPr>
            <a:xfrm>
              <a:off x="647137" y="216133"/>
              <a:ext cx="7803532" cy="905906"/>
              <a:chOff x="0" y="0"/>
              <a:chExt cx="3500756" cy="406400"/>
            </a:xfrm>
          </p:grpSpPr>
          <p:sp>
            <p:nvSpPr>
              <p:cNvPr id="14" name="Freeform 14"/>
              <p:cNvSpPr/>
              <p:nvPr/>
            </p:nvSpPr>
            <p:spPr>
              <a:xfrm>
                <a:off x="0" y="0"/>
                <a:ext cx="3500756" cy="406400"/>
              </a:xfrm>
              <a:custGeom>
                <a:avLst/>
                <a:gdLst/>
                <a:ahLst/>
                <a:cxnLst/>
                <a:rect l="l" t="t" r="r" b="b"/>
                <a:pathLst>
                  <a:path w="3500756" h="406400">
                    <a:moveTo>
                      <a:pt x="3297556" y="0"/>
                    </a:moveTo>
                    <a:cubicBezTo>
                      <a:pt x="3409781" y="0"/>
                      <a:pt x="3500756" y="90976"/>
                      <a:pt x="3500756" y="203200"/>
                    </a:cubicBezTo>
                    <a:cubicBezTo>
                      <a:pt x="3500756" y="315424"/>
                      <a:pt x="3409781" y="406400"/>
                      <a:pt x="3297556"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5" name="TextBox 15"/>
              <p:cNvSpPr txBox="1"/>
              <p:nvPr/>
            </p:nvSpPr>
            <p:spPr>
              <a:xfrm>
                <a:off x="0" y="-38100"/>
                <a:ext cx="3500756" cy="444500"/>
              </a:xfrm>
              <a:prstGeom prst="rect">
                <a:avLst/>
              </a:prstGeom>
            </p:spPr>
            <p:txBody>
              <a:bodyPr lIns="51727" tIns="51727" rIns="51727" bIns="51727" rtlCol="0" anchor="ctr"/>
              <a:lstStyle/>
              <a:p>
                <a:pPr algn="ctr">
                  <a:lnSpc>
                    <a:spcPts val="2659"/>
                  </a:lnSpc>
                </a:pPr>
                <a:endParaRPr/>
              </a:p>
            </p:txBody>
          </p:sp>
        </p:grpSp>
        <p:sp>
          <p:nvSpPr>
            <p:cNvPr id="16" name="Freeform 16"/>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653737" y="344967"/>
              <a:ext cx="6555703" cy="600613"/>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Click Non-Payroll Hire eForm</a:t>
              </a:r>
            </a:p>
          </p:txBody>
        </p:sp>
      </p:grpSp>
      <p:grpSp>
        <p:nvGrpSpPr>
          <p:cNvPr id="19" name="Group 19"/>
          <p:cNvGrpSpPr/>
          <p:nvPr/>
        </p:nvGrpSpPr>
        <p:grpSpPr>
          <a:xfrm>
            <a:off x="-1539882" y="0"/>
            <a:ext cx="21367765" cy="1711585"/>
            <a:chOff x="0" y="0"/>
            <a:chExt cx="28490353" cy="2282113"/>
          </a:xfrm>
        </p:grpSpPr>
        <p:grpSp>
          <p:nvGrpSpPr>
            <p:cNvPr id="20" name="Group 20"/>
            <p:cNvGrpSpPr/>
            <p:nvPr/>
          </p:nvGrpSpPr>
          <p:grpSpPr>
            <a:xfrm>
              <a:off x="0" y="0"/>
              <a:ext cx="28490353" cy="2282113"/>
              <a:chOff x="0" y="0"/>
              <a:chExt cx="5627724" cy="450788"/>
            </a:xfrm>
          </p:grpSpPr>
          <p:sp>
            <p:nvSpPr>
              <p:cNvPr id="21" name="Freeform 21"/>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22" name="TextBox 22"/>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23" name="TextBox 23"/>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a:solidFill>
                    <a:srgbClr val="FFFFFF"/>
                  </a:solidFill>
                  <a:latin typeface="Open Sans 1 Bold"/>
                </a:rPr>
                <a:t>Add A Hire Form</a:t>
              </a:r>
            </a:p>
          </p:txBody>
        </p:sp>
      </p:grpSp>
      <p:pic>
        <p:nvPicPr>
          <p:cNvPr id="24" name="Picture 23" descr="A black and white sign&#10;&#10;Description automatically generated with low confidence">
            <a:extLst>
              <a:ext uri="{FF2B5EF4-FFF2-40B4-BE49-F238E27FC236}">
                <a16:creationId xmlns:a16="http://schemas.microsoft.com/office/drawing/2014/main" id="{FD15D5C7-F521-34E6-CC7D-2C3E79EE3C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5477751" y="7111969"/>
            <a:ext cx="2127365" cy="170280"/>
          </a:xfrm>
          <a:prstGeom prst="rect">
            <a:avLst/>
          </a:prstGeom>
        </p:spPr>
        <p:txBody>
          <a:bodyPr lIns="0" tIns="0" rIns="0" bIns="0" rtlCol="0" anchor="t">
            <a:spAutoFit/>
          </a:bodyPr>
          <a:lstStyle/>
          <a:p>
            <a:pPr>
              <a:lnSpc>
                <a:spcPts val="1353"/>
              </a:lnSpc>
            </a:pPr>
            <a:r>
              <a:rPr lang="en-US" sz="1186" spc="51">
                <a:solidFill>
                  <a:srgbClr val="FFFFFF"/>
                </a:solidFill>
                <a:latin typeface="Open Sans 1 Semi-Bold"/>
              </a:rPr>
              <a:t>Department of</a:t>
            </a:r>
          </a:p>
        </p:txBody>
      </p:sp>
      <p:sp>
        <p:nvSpPr>
          <p:cNvPr id="7" name="Freeform 7"/>
          <p:cNvSpPr/>
          <p:nvPr/>
        </p:nvSpPr>
        <p:spPr>
          <a:xfrm>
            <a:off x="1857383" y="2332300"/>
            <a:ext cx="14573233" cy="7077802"/>
          </a:xfrm>
          <a:custGeom>
            <a:avLst/>
            <a:gdLst/>
            <a:ahLst/>
            <a:cxnLst/>
            <a:rect l="l" t="t" r="r" b="b"/>
            <a:pathLst>
              <a:path w="14573233" h="7077802">
                <a:moveTo>
                  <a:pt x="0" y="0"/>
                </a:moveTo>
                <a:lnTo>
                  <a:pt x="14573234" y="0"/>
                </a:lnTo>
                <a:lnTo>
                  <a:pt x="14573234" y="7077802"/>
                </a:lnTo>
                <a:lnTo>
                  <a:pt x="0" y="7077802"/>
                </a:lnTo>
                <a:lnTo>
                  <a:pt x="0" y="0"/>
                </a:lnTo>
                <a:close/>
              </a:path>
            </a:pathLst>
          </a:custGeom>
          <a:blipFill>
            <a:blip r:embed="rId3"/>
            <a:stretch>
              <a:fillRect l="-5267" r="-5635"/>
            </a:stretch>
          </a:blipFill>
        </p:spPr>
      </p:sp>
      <p:grpSp>
        <p:nvGrpSpPr>
          <p:cNvPr id="8" name="Group 8"/>
          <p:cNvGrpSpPr/>
          <p:nvPr/>
        </p:nvGrpSpPr>
        <p:grpSpPr>
          <a:xfrm>
            <a:off x="11181705" y="4489138"/>
            <a:ext cx="6157080" cy="970705"/>
            <a:chOff x="0" y="0"/>
            <a:chExt cx="8209440" cy="1294273"/>
          </a:xfrm>
        </p:grpSpPr>
        <p:grpSp>
          <p:nvGrpSpPr>
            <p:cNvPr id="9" name="Group 9"/>
            <p:cNvGrpSpPr/>
            <p:nvPr/>
          </p:nvGrpSpPr>
          <p:grpSpPr>
            <a:xfrm>
              <a:off x="647137" y="216133"/>
              <a:ext cx="6547053" cy="905906"/>
              <a:chOff x="0" y="0"/>
              <a:chExt cx="2937085" cy="406400"/>
            </a:xfrm>
          </p:grpSpPr>
          <p:sp>
            <p:nvSpPr>
              <p:cNvPr id="10" name="Freeform 10"/>
              <p:cNvSpPr/>
              <p:nvPr/>
            </p:nvSpPr>
            <p:spPr>
              <a:xfrm>
                <a:off x="0" y="0"/>
                <a:ext cx="2937085" cy="406400"/>
              </a:xfrm>
              <a:custGeom>
                <a:avLst/>
                <a:gdLst/>
                <a:ahLst/>
                <a:cxnLst/>
                <a:rect l="l" t="t" r="r" b="b"/>
                <a:pathLst>
                  <a:path w="2937085" h="406400">
                    <a:moveTo>
                      <a:pt x="2733885" y="0"/>
                    </a:moveTo>
                    <a:cubicBezTo>
                      <a:pt x="2846109" y="0"/>
                      <a:pt x="2937085" y="90976"/>
                      <a:pt x="2937085" y="203200"/>
                    </a:cubicBezTo>
                    <a:cubicBezTo>
                      <a:pt x="2937085" y="315424"/>
                      <a:pt x="2846109" y="406400"/>
                      <a:pt x="2733885" y="406400"/>
                    </a:cubicBezTo>
                    <a:lnTo>
                      <a:pt x="203200" y="406400"/>
                    </a:lnTo>
                    <a:cubicBezTo>
                      <a:pt x="90976" y="406400"/>
                      <a:pt x="0" y="315424"/>
                      <a:pt x="0" y="203200"/>
                    </a:cubicBezTo>
                    <a:cubicBezTo>
                      <a:pt x="0" y="90976"/>
                      <a:pt x="90976" y="0"/>
                      <a:pt x="203200" y="0"/>
                    </a:cubicBezTo>
                    <a:close/>
                  </a:path>
                </a:pathLst>
              </a:custGeom>
              <a:solidFill>
                <a:srgbClr val="24307A"/>
              </a:solidFill>
            </p:spPr>
          </p:sp>
          <p:sp>
            <p:nvSpPr>
              <p:cNvPr id="11" name="TextBox 11"/>
              <p:cNvSpPr txBox="1"/>
              <p:nvPr/>
            </p:nvSpPr>
            <p:spPr>
              <a:xfrm>
                <a:off x="0" y="-38100"/>
                <a:ext cx="2937085" cy="444500"/>
              </a:xfrm>
              <a:prstGeom prst="rect">
                <a:avLst/>
              </a:prstGeom>
            </p:spPr>
            <p:txBody>
              <a:bodyPr lIns="51727" tIns="51727" rIns="51727" bIns="51727" rtlCol="0" anchor="ctr"/>
              <a:lstStyle/>
              <a:p>
                <a:pPr algn="ctr">
                  <a:lnSpc>
                    <a:spcPts val="2659"/>
                  </a:lnSpc>
                </a:pPr>
                <a:endParaRPr/>
              </a:p>
            </p:txBody>
          </p:sp>
        </p:grpSp>
        <p:sp>
          <p:nvSpPr>
            <p:cNvPr id="12" name="Freeform 12"/>
            <p:cNvSpPr/>
            <p:nvPr/>
          </p:nvSpPr>
          <p:spPr>
            <a:xfrm>
              <a:off x="0" y="0"/>
              <a:ext cx="1294273" cy="1294273"/>
            </a:xfrm>
            <a:custGeom>
              <a:avLst/>
              <a:gdLst/>
              <a:ahLst/>
              <a:cxnLst/>
              <a:rect l="l" t="t" r="r" b="b"/>
              <a:pathLst>
                <a:path w="1294273" h="1294273">
                  <a:moveTo>
                    <a:pt x="0" y="0"/>
                  </a:moveTo>
                  <a:lnTo>
                    <a:pt x="1294273" y="0"/>
                  </a:lnTo>
                  <a:lnTo>
                    <a:pt x="1294273" y="1294273"/>
                  </a:lnTo>
                  <a:lnTo>
                    <a:pt x="0" y="1294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216133" y="216133"/>
              <a:ext cx="795727" cy="795727"/>
            </a:xfrm>
            <a:custGeom>
              <a:avLst/>
              <a:gdLst/>
              <a:ahLst/>
              <a:cxnLst/>
              <a:rect l="l" t="t" r="r" b="b"/>
              <a:pathLst>
                <a:path w="795727" h="795727">
                  <a:moveTo>
                    <a:pt x="0" y="0"/>
                  </a:moveTo>
                  <a:lnTo>
                    <a:pt x="795727" y="0"/>
                  </a:lnTo>
                  <a:lnTo>
                    <a:pt x="795727" y="795727"/>
                  </a:lnTo>
                  <a:lnTo>
                    <a:pt x="0" y="7957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653737" y="344967"/>
              <a:ext cx="6555703" cy="600613"/>
            </a:xfrm>
            <a:prstGeom prst="rect">
              <a:avLst/>
            </a:prstGeom>
          </p:spPr>
          <p:txBody>
            <a:bodyPr lIns="0" tIns="0" rIns="0" bIns="0" rtlCol="0" anchor="t">
              <a:spAutoFit/>
            </a:bodyPr>
            <a:lstStyle/>
            <a:p>
              <a:pPr>
                <a:lnSpc>
                  <a:spcPts val="3896"/>
                </a:lnSpc>
                <a:spcBef>
                  <a:spcPct val="0"/>
                </a:spcBef>
              </a:pPr>
              <a:r>
                <a:rPr lang="en-US" sz="2783">
                  <a:solidFill>
                    <a:srgbClr val="FFFFFF"/>
                  </a:solidFill>
                  <a:latin typeface="Open Sans 1 Medium"/>
                </a:rPr>
                <a:t>Select Add a Hire form</a:t>
              </a:r>
            </a:p>
          </p:txBody>
        </p:sp>
      </p:grpSp>
      <p:grpSp>
        <p:nvGrpSpPr>
          <p:cNvPr id="15" name="Group 15"/>
          <p:cNvGrpSpPr/>
          <p:nvPr/>
        </p:nvGrpSpPr>
        <p:grpSpPr>
          <a:xfrm>
            <a:off x="-1539882" y="0"/>
            <a:ext cx="21367765" cy="1711585"/>
            <a:chOff x="0" y="0"/>
            <a:chExt cx="28490353" cy="2282113"/>
          </a:xfrm>
        </p:grpSpPr>
        <p:grpSp>
          <p:nvGrpSpPr>
            <p:cNvPr id="16" name="Group 16"/>
            <p:cNvGrpSpPr/>
            <p:nvPr/>
          </p:nvGrpSpPr>
          <p:grpSpPr>
            <a:xfrm>
              <a:off x="0" y="0"/>
              <a:ext cx="28490353" cy="2282113"/>
              <a:chOff x="0" y="0"/>
              <a:chExt cx="5627724" cy="450788"/>
            </a:xfrm>
          </p:grpSpPr>
          <p:sp>
            <p:nvSpPr>
              <p:cNvPr id="17" name="Freeform 17"/>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18" name="TextBox 18"/>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19" name="TextBox 19"/>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dirty="0">
                  <a:solidFill>
                    <a:srgbClr val="FFFFFF"/>
                  </a:solidFill>
                  <a:latin typeface="Open Sans 1 Bold"/>
                </a:rPr>
                <a:t>Add A Hire Form</a:t>
              </a:r>
            </a:p>
          </p:txBody>
        </p:sp>
      </p:grpSp>
      <p:sp>
        <p:nvSpPr>
          <p:cNvPr id="20" name="Freeform 20"/>
          <p:cNvSpPr/>
          <p:nvPr/>
        </p:nvSpPr>
        <p:spPr>
          <a:xfrm rot="425950">
            <a:off x="17488640" y="1416316"/>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8">
              <a:alphaModFix amt="25000"/>
              <a:extLst>
                <a:ext uri="{96DAC541-7B7A-43D3-8B79-37D633B846F1}">
                  <asvg:svgBlip xmlns:asvg="http://schemas.microsoft.com/office/drawing/2016/SVG/main" r:embed="rId9"/>
                </a:ext>
              </a:extLst>
            </a:blip>
            <a:stretch>
              <a:fillRect/>
            </a:stretch>
          </a:blipFill>
        </p:spPr>
      </p:sp>
      <p:pic>
        <p:nvPicPr>
          <p:cNvPr id="21" name="Picture 20" descr="A black and white sign&#10;&#10;Description automatically generated with low confidence">
            <a:extLst>
              <a:ext uri="{FF2B5EF4-FFF2-40B4-BE49-F238E27FC236}">
                <a16:creationId xmlns:a16="http://schemas.microsoft.com/office/drawing/2014/main" id="{97D58F72-CAB2-811D-1EC4-C3D1696BC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55948" y="7067379"/>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92135" y="2383997"/>
            <a:ext cx="11327578" cy="6874303"/>
            <a:chOff x="0" y="0"/>
            <a:chExt cx="15103437" cy="9165737"/>
          </a:xfrm>
        </p:grpSpPr>
        <p:pic>
          <p:nvPicPr>
            <p:cNvPr id="4" name="Picture 4"/>
            <p:cNvPicPr>
              <a:picLocks noChangeAspect="1"/>
            </p:cNvPicPr>
            <p:nvPr/>
          </p:nvPicPr>
          <p:blipFill>
            <a:blip r:embed="rId5"/>
            <a:srcRect l="2198" r="16517"/>
            <a:stretch>
              <a:fillRect/>
            </a:stretch>
          </p:blipFill>
          <p:spPr>
            <a:xfrm>
              <a:off x="0" y="0"/>
              <a:ext cx="15103437" cy="9165737"/>
            </a:xfrm>
            <a:prstGeom prst="rect">
              <a:avLst/>
            </a:prstGeom>
          </p:spPr>
        </p:pic>
      </p:grpSp>
      <p:sp>
        <p:nvSpPr>
          <p:cNvPr id="5" name="TextBox 5"/>
          <p:cNvSpPr txBox="1"/>
          <p:nvPr/>
        </p:nvSpPr>
        <p:spPr>
          <a:xfrm>
            <a:off x="9987778" y="7024160"/>
            <a:ext cx="2611341" cy="584991"/>
          </a:xfrm>
          <a:prstGeom prst="rect">
            <a:avLst/>
          </a:prstGeom>
        </p:spPr>
        <p:txBody>
          <a:bodyPr lIns="0" tIns="0" rIns="0" bIns="0" rtlCol="0" anchor="t">
            <a:spAutoFit/>
          </a:bodyPr>
          <a:lstStyle/>
          <a:p>
            <a:pPr algn="ctr">
              <a:lnSpc>
                <a:spcPts val="4506"/>
              </a:lnSpc>
            </a:pPr>
            <a:r>
              <a:rPr lang="en-US" sz="3218">
                <a:solidFill>
                  <a:srgbClr val="FFFFFF"/>
                </a:solidFill>
                <a:latin typeface="Poppins Ultra-Bold"/>
              </a:rPr>
              <a:t>Mail</a:t>
            </a:r>
          </a:p>
        </p:txBody>
      </p:sp>
      <p:sp>
        <p:nvSpPr>
          <p:cNvPr id="6" name="TextBox 6"/>
          <p:cNvSpPr txBox="1"/>
          <p:nvPr/>
        </p:nvSpPr>
        <p:spPr>
          <a:xfrm>
            <a:off x="8317236" y="753842"/>
            <a:ext cx="1177983" cy="509214"/>
          </a:xfrm>
          <a:prstGeom prst="rect">
            <a:avLst/>
          </a:prstGeom>
        </p:spPr>
        <p:txBody>
          <a:bodyPr lIns="0" tIns="0" rIns="0" bIns="0" rtlCol="0" anchor="t">
            <a:spAutoFit/>
          </a:bodyPr>
          <a:lstStyle/>
          <a:p>
            <a:pPr>
              <a:lnSpc>
                <a:spcPts val="3958"/>
              </a:lnSpc>
            </a:pPr>
            <a:r>
              <a:rPr lang="en-US" sz="2827">
                <a:solidFill>
                  <a:srgbClr val="FFFFFF"/>
                </a:solidFill>
                <a:latin typeface="Poppins"/>
              </a:rPr>
              <a:t>Page</a:t>
            </a:r>
          </a:p>
        </p:txBody>
      </p:sp>
      <p:sp>
        <p:nvSpPr>
          <p:cNvPr id="7" name="AutoShape 7"/>
          <p:cNvSpPr/>
          <p:nvPr/>
        </p:nvSpPr>
        <p:spPr>
          <a:xfrm flipH="1" flipV="1">
            <a:off x="5171930" y="5859245"/>
            <a:ext cx="1366204" cy="19050"/>
          </a:xfrm>
          <a:prstGeom prst="line">
            <a:avLst/>
          </a:prstGeom>
          <a:ln w="76200" cap="flat">
            <a:solidFill>
              <a:srgbClr val="E11E1E"/>
            </a:solidFill>
            <a:prstDash val="solid"/>
            <a:headEnd type="none" w="sm" len="sm"/>
            <a:tailEnd type="triangle" w="lg" len="med"/>
          </a:ln>
        </p:spPr>
      </p:sp>
      <p:sp>
        <p:nvSpPr>
          <p:cNvPr id="8" name="AutoShape 8"/>
          <p:cNvSpPr/>
          <p:nvPr/>
        </p:nvSpPr>
        <p:spPr>
          <a:xfrm flipH="1" flipV="1">
            <a:off x="9495485" y="7599626"/>
            <a:ext cx="1366204" cy="19050"/>
          </a:xfrm>
          <a:prstGeom prst="line">
            <a:avLst/>
          </a:prstGeom>
          <a:ln w="76200" cap="flat">
            <a:solidFill>
              <a:srgbClr val="E11E1E"/>
            </a:solidFill>
            <a:prstDash val="solid"/>
            <a:headEnd type="none" w="sm" len="sm"/>
            <a:tailEnd type="triangle" w="lg" len="med"/>
          </a:ln>
        </p:spPr>
      </p:sp>
      <p:sp>
        <p:nvSpPr>
          <p:cNvPr id="9" name="TextBox 9"/>
          <p:cNvSpPr txBox="1"/>
          <p:nvPr/>
        </p:nvSpPr>
        <p:spPr>
          <a:xfrm>
            <a:off x="12004269" y="4319926"/>
            <a:ext cx="5439322" cy="26479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Enter employee ID/Edison ID number or Social Security Number (SSN).</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Click search.</a:t>
            </a:r>
          </a:p>
        </p:txBody>
      </p:sp>
      <p:grpSp>
        <p:nvGrpSpPr>
          <p:cNvPr id="14" name="Group 14"/>
          <p:cNvGrpSpPr/>
          <p:nvPr/>
        </p:nvGrpSpPr>
        <p:grpSpPr>
          <a:xfrm>
            <a:off x="-1539882" y="0"/>
            <a:ext cx="21367765" cy="1711585"/>
            <a:chOff x="0" y="0"/>
            <a:chExt cx="28490353" cy="2282113"/>
          </a:xfrm>
        </p:grpSpPr>
        <p:grpSp>
          <p:nvGrpSpPr>
            <p:cNvPr id="15" name="Group 15"/>
            <p:cNvGrpSpPr/>
            <p:nvPr/>
          </p:nvGrpSpPr>
          <p:grpSpPr>
            <a:xfrm>
              <a:off x="0" y="0"/>
              <a:ext cx="28490353" cy="2282113"/>
              <a:chOff x="0" y="0"/>
              <a:chExt cx="5627724" cy="450788"/>
            </a:xfrm>
          </p:grpSpPr>
          <p:sp>
            <p:nvSpPr>
              <p:cNvPr id="16" name="Freeform 16"/>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17" name="TextBox 17"/>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18" name="TextBox 18"/>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dirty="0">
                  <a:solidFill>
                    <a:srgbClr val="FFFFFF"/>
                  </a:solidFill>
                  <a:latin typeface="Open Sans 1 Bold"/>
                </a:rPr>
                <a:t>Add A Hire Form</a:t>
              </a:r>
            </a:p>
          </p:txBody>
        </p:sp>
      </p:grpSp>
      <p:pic>
        <p:nvPicPr>
          <p:cNvPr id="19" name="Picture 18" descr="A black and white sign&#10;&#10;Description automatically generated with low confidence">
            <a:extLst>
              <a:ext uri="{FF2B5EF4-FFF2-40B4-BE49-F238E27FC236}">
                <a16:creationId xmlns:a16="http://schemas.microsoft.com/office/drawing/2014/main" id="{43F45A3C-9E75-9D40-2A82-1CDA4CA08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89416" y="9473119"/>
            <a:ext cx="1698584" cy="834052"/>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539882" y="0"/>
            <a:ext cx="21367765" cy="1711585"/>
            <a:chOff x="0" y="0"/>
            <a:chExt cx="28490353" cy="2282113"/>
          </a:xfrm>
        </p:grpSpPr>
        <p:grpSp>
          <p:nvGrpSpPr>
            <p:cNvPr id="7" name="Group 7"/>
            <p:cNvGrpSpPr/>
            <p:nvPr/>
          </p:nvGrpSpPr>
          <p:grpSpPr>
            <a:xfrm>
              <a:off x="0" y="0"/>
              <a:ext cx="28490353" cy="2282113"/>
              <a:chOff x="0" y="0"/>
              <a:chExt cx="5627724" cy="450788"/>
            </a:xfrm>
          </p:grpSpPr>
          <p:sp>
            <p:nvSpPr>
              <p:cNvPr id="8" name="Freeform 8"/>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9" name="TextBox 9"/>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10" name="TextBox 10"/>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dirty="0">
                  <a:solidFill>
                    <a:srgbClr val="FFFFFF"/>
                  </a:solidFill>
                  <a:latin typeface="Open Sans 1 Bold"/>
                </a:rPr>
                <a:t>Add A Hire Form</a:t>
              </a:r>
            </a:p>
          </p:txBody>
        </p:sp>
      </p:grpSp>
      <p:grpSp>
        <p:nvGrpSpPr>
          <p:cNvPr id="11" name="Group 11"/>
          <p:cNvGrpSpPr/>
          <p:nvPr/>
        </p:nvGrpSpPr>
        <p:grpSpPr>
          <a:xfrm>
            <a:off x="7102091" y="2424785"/>
            <a:ext cx="10722855" cy="6241284"/>
            <a:chOff x="0" y="0"/>
            <a:chExt cx="14297141" cy="8321712"/>
          </a:xfrm>
        </p:grpSpPr>
        <p:sp>
          <p:nvSpPr>
            <p:cNvPr id="12" name="Freeform 12"/>
            <p:cNvSpPr/>
            <p:nvPr/>
          </p:nvSpPr>
          <p:spPr>
            <a:xfrm>
              <a:off x="0" y="0"/>
              <a:ext cx="14297141" cy="8321712"/>
            </a:xfrm>
            <a:custGeom>
              <a:avLst/>
              <a:gdLst/>
              <a:ahLst/>
              <a:cxnLst/>
              <a:rect l="l" t="t" r="r" b="b"/>
              <a:pathLst>
                <a:path w="14297141" h="8321712">
                  <a:moveTo>
                    <a:pt x="0" y="0"/>
                  </a:moveTo>
                  <a:lnTo>
                    <a:pt x="14297141" y="0"/>
                  </a:lnTo>
                  <a:lnTo>
                    <a:pt x="14297141" y="8321712"/>
                  </a:lnTo>
                  <a:lnTo>
                    <a:pt x="0" y="8321712"/>
                  </a:lnTo>
                  <a:lnTo>
                    <a:pt x="0" y="0"/>
                  </a:lnTo>
                  <a:close/>
                </a:path>
              </a:pathLst>
            </a:custGeom>
            <a:blipFill>
              <a:blip r:embed="rId3"/>
              <a:stretch>
                <a:fillRect/>
              </a:stretch>
            </a:blipFill>
          </p:spPr>
        </p:sp>
        <p:sp>
          <p:nvSpPr>
            <p:cNvPr id="13" name="Freeform 13"/>
            <p:cNvSpPr/>
            <p:nvPr/>
          </p:nvSpPr>
          <p:spPr>
            <a:xfrm>
              <a:off x="441787" y="7032471"/>
              <a:ext cx="1938234" cy="434858"/>
            </a:xfrm>
            <a:custGeom>
              <a:avLst/>
              <a:gdLst/>
              <a:ahLst/>
              <a:cxnLst/>
              <a:rect l="l" t="t" r="r" b="b"/>
              <a:pathLst>
                <a:path w="1938234" h="434858">
                  <a:moveTo>
                    <a:pt x="0" y="0"/>
                  </a:moveTo>
                  <a:lnTo>
                    <a:pt x="1938235" y="0"/>
                  </a:lnTo>
                  <a:lnTo>
                    <a:pt x="1938235" y="434858"/>
                  </a:lnTo>
                  <a:lnTo>
                    <a:pt x="0" y="434858"/>
                  </a:lnTo>
                  <a:lnTo>
                    <a:pt x="0" y="0"/>
                  </a:lnTo>
                  <a:close/>
                </a:path>
              </a:pathLst>
            </a:custGeom>
            <a:blipFill>
              <a:blip r:embed="rId4"/>
              <a:stretch>
                <a:fillRect b="-10053"/>
              </a:stretch>
            </a:blipFill>
          </p:spPr>
        </p:sp>
        <p:sp>
          <p:nvSpPr>
            <p:cNvPr id="14" name="Freeform 14"/>
            <p:cNvSpPr/>
            <p:nvPr/>
          </p:nvSpPr>
          <p:spPr>
            <a:xfrm>
              <a:off x="7354164" y="7032471"/>
              <a:ext cx="2025670" cy="434858"/>
            </a:xfrm>
            <a:custGeom>
              <a:avLst/>
              <a:gdLst/>
              <a:ahLst/>
              <a:cxnLst/>
              <a:rect l="l" t="t" r="r" b="b"/>
              <a:pathLst>
                <a:path w="2025670" h="434858">
                  <a:moveTo>
                    <a:pt x="0" y="0"/>
                  </a:moveTo>
                  <a:lnTo>
                    <a:pt x="2025669" y="0"/>
                  </a:lnTo>
                  <a:lnTo>
                    <a:pt x="2025669" y="434858"/>
                  </a:lnTo>
                  <a:lnTo>
                    <a:pt x="0" y="434858"/>
                  </a:lnTo>
                  <a:lnTo>
                    <a:pt x="0" y="0"/>
                  </a:lnTo>
                  <a:close/>
                </a:path>
              </a:pathLst>
            </a:custGeom>
            <a:blipFill>
              <a:blip r:embed="rId4"/>
              <a:stretch>
                <a:fillRect t="-2255" b="-12762"/>
              </a:stretch>
            </a:blipFill>
          </p:spPr>
        </p:sp>
        <p:sp>
          <p:nvSpPr>
            <p:cNvPr id="15" name="Freeform 15"/>
            <p:cNvSpPr/>
            <p:nvPr/>
          </p:nvSpPr>
          <p:spPr>
            <a:xfrm>
              <a:off x="2380022" y="2976984"/>
              <a:ext cx="1095378" cy="226184"/>
            </a:xfrm>
            <a:custGeom>
              <a:avLst/>
              <a:gdLst/>
              <a:ahLst/>
              <a:cxnLst/>
              <a:rect l="l" t="t" r="r" b="b"/>
              <a:pathLst>
                <a:path w="1095378" h="226184">
                  <a:moveTo>
                    <a:pt x="0" y="0"/>
                  </a:moveTo>
                  <a:lnTo>
                    <a:pt x="1095377" y="0"/>
                  </a:lnTo>
                  <a:lnTo>
                    <a:pt x="1095377" y="226184"/>
                  </a:lnTo>
                  <a:lnTo>
                    <a:pt x="0" y="226184"/>
                  </a:lnTo>
                  <a:lnTo>
                    <a:pt x="0" y="0"/>
                  </a:lnTo>
                  <a:close/>
                </a:path>
              </a:pathLst>
            </a:custGeom>
            <a:blipFill>
              <a:blip r:embed="rId5"/>
              <a:stretch>
                <a:fillRect t="-9124" b="-71075"/>
              </a:stretch>
            </a:blipFill>
          </p:spPr>
        </p:sp>
        <p:sp>
          <p:nvSpPr>
            <p:cNvPr id="16" name="Freeform 16"/>
            <p:cNvSpPr/>
            <p:nvPr/>
          </p:nvSpPr>
          <p:spPr>
            <a:xfrm>
              <a:off x="4903559" y="7060392"/>
              <a:ext cx="2025670" cy="434858"/>
            </a:xfrm>
            <a:custGeom>
              <a:avLst/>
              <a:gdLst/>
              <a:ahLst/>
              <a:cxnLst/>
              <a:rect l="l" t="t" r="r" b="b"/>
              <a:pathLst>
                <a:path w="2025670" h="434858">
                  <a:moveTo>
                    <a:pt x="0" y="0"/>
                  </a:moveTo>
                  <a:lnTo>
                    <a:pt x="2025670" y="0"/>
                  </a:lnTo>
                  <a:lnTo>
                    <a:pt x="2025670" y="434859"/>
                  </a:lnTo>
                  <a:lnTo>
                    <a:pt x="0" y="434859"/>
                  </a:lnTo>
                  <a:lnTo>
                    <a:pt x="0" y="0"/>
                  </a:lnTo>
                  <a:close/>
                </a:path>
              </a:pathLst>
            </a:custGeom>
            <a:blipFill>
              <a:blip r:embed="rId4"/>
              <a:stretch>
                <a:fillRect t="-2255" b="-12762"/>
              </a:stretch>
            </a:blipFill>
          </p:spPr>
        </p:sp>
      </p:grpSp>
      <p:sp>
        <p:nvSpPr>
          <p:cNvPr id="17" name="TextBox 17"/>
          <p:cNvSpPr txBox="1"/>
          <p:nvPr/>
        </p:nvSpPr>
        <p:spPr>
          <a:xfrm>
            <a:off x="673845" y="3324574"/>
            <a:ext cx="6172624" cy="47815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The </a:t>
            </a:r>
            <a:r>
              <a:rPr lang="en-US" sz="3000" dirty="0">
                <a:solidFill>
                  <a:srgbClr val="000000"/>
                </a:solidFill>
                <a:latin typeface="Open Sans 1 Bold"/>
              </a:rPr>
              <a:t>green check</a:t>
            </a:r>
            <a:r>
              <a:rPr lang="en-US" sz="3000" dirty="0">
                <a:solidFill>
                  <a:srgbClr val="000000"/>
                </a:solidFill>
                <a:latin typeface="Open Sans 1 Medium"/>
              </a:rPr>
              <a:t> means the employee is active in Edison.</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The hire </a:t>
            </a:r>
            <a:r>
              <a:rPr lang="en-US" sz="3000" dirty="0" err="1">
                <a:solidFill>
                  <a:srgbClr val="000000"/>
                </a:solidFill>
                <a:latin typeface="Open Sans 1 Medium"/>
              </a:rPr>
              <a:t>eForm</a:t>
            </a:r>
            <a:r>
              <a:rPr lang="en-US" sz="3000" dirty="0">
                <a:solidFill>
                  <a:srgbClr val="000000"/>
                </a:solidFill>
                <a:latin typeface="Open Sans 1 Medium"/>
              </a:rPr>
              <a:t> will route to the active agency once entered in Edison.</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The </a:t>
            </a:r>
            <a:r>
              <a:rPr lang="en-US" sz="3000" dirty="0">
                <a:solidFill>
                  <a:srgbClr val="000000"/>
                </a:solidFill>
                <a:latin typeface="Open Sans 1 Bold"/>
              </a:rPr>
              <a:t>yellow check</a:t>
            </a:r>
            <a:r>
              <a:rPr lang="en-US" sz="3000" dirty="0">
                <a:solidFill>
                  <a:srgbClr val="000000"/>
                </a:solidFill>
                <a:latin typeface="Open Sans 1 Medium"/>
              </a:rPr>
              <a:t> means the employee is inactive in Edison.</a:t>
            </a:r>
          </a:p>
        </p:txBody>
      </p:sp>
      <p:sp>
        <p:nvSpPr>
          <p:cNvPr id="18" name="AutoShape 18"/>
          <p:cNvSpPr/>
          <p:nvPr/>
        </p:nvSpPr>
        <p:spPr>
          <a:xfrm>
            <a:off x="10045270" y="5545427"/>
            <a:ext cx="0" cy="821875"/>
          </a:xfrm>
          <a:prstGeom prst="line">
            <a:avLst/>
          </a:prstGeom>
          <a:ln w="76200" cap="flat">
            <a:solidFill>
              <a:srgbClr val="E11E1E"/>
            </a:solidFill>
            <a:prstDash val="solid"/>
            <a:headEnd type="none" w="sm" len="sm"/>
            <a:tailEnd type="arrow" w="med" len="sm"/>
          </a:ln>
        </p:spPr>
      </p:sp>
      <p:sp>
        <p:nvSpPr>
          <p:cNvPr id="19" name="AutoShape 19"/>
          <p:cNvSpPr/>
          <p:nvPr/>
        </p:nvSpPr>
        <p:spPr>
          <a:xfrm flipH="1" flipV="1">
            <a:off x="11340274" y="7085753"/>
            <a:ext cx="0" cy="821875"/>
          </a:xfrm>
          <a:prstGeom prst="line">
            <a:avLst/>
          </a:prstGeom>
          <a:ln w="76200" cap="flat">
            <a:solidFill>
              <a:srgbClr val="E11E1E"/>
            </a:solidFill>
            <a:prstDash val="solid"/>
            <a:headEnd type="none" w="sm" len="sm"/>
            <a:tailEnd type="arrow" w="med" len="sm"/>
          </a:ln>
        </p:spPr>
      </p:sp>
      <p:sp>
        <p:nvSpPr>
          <p:cNvPr id="20" name="Freeform 20"/>
          <p:cNvSpPr/>
          <p:nvPr/>
        </p:nvSpPr>
        <p:spPr>
          <a:xfrm rot="425950">
            <a:off x="17488640" y="1416316"/>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6">
              <a:alphaModFix amt="25000"/>
              <a:extLst>
                <a:ext uri="{96DAC541-7B7A-43D3-8B79-37D633B846F1}">
                  <asvg:svgBlip xmlns:asvg="http://schemas.microsoft.com/office/drawing/2016/SVG/main" r:embed="rId7"/>
                </a:ext>
              </a:extLst>
            </a:blip>
            <a:stretch>
              <a:fillRect/>
            </a:stretch>
          </a:blipFill>
        </p:spPr>
      </p:sp>
      <p:pic>
        <p:nvPicPr>
          <p:cNvPr id="21" name="Picture 20" descr="A black and white sign&#10;&#10;Description automatically generated with low confidence">
            <a:extLst>
              <a:ext uri="{FF2B5EF4-FFF2-40B4-BE49-F238E27FC236}">
                <a16:creationId xmlns:a16="http://schemas.microsoft.com/office/drawing/2014/main" id="{6DA66757-8E9F-A74D-C45D-729FEC20F5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289327" y="2522037"/>
            <a:ext cx="8063667" cy="6736263"/>
            <a:chOff x="0" y="0"/>
            <a:chExt cx="10751556" cy="8981684"/>
          </a:xfrm>
        </p:grpSpPr>
        <p:sp>
          <p:nvSpPr>
            <p:cNvPr id="7" name="Freeform 7"/>
            <p:cNvSpPr/>
            <p:nvPr/>
          </p:nvSpPr>
          <p:spPr>
            <a:xfrm>
              <a:off x="0" y="0"/>
              <a:ext cx="10751556" cy="8981684"/>
            </a:xfrm>
            <a:custGeom>
              <a:avLst/>
              <a:gdLst/>
              <a:ahLst/>
              <a:cxnLst/>
              <a:rect l="l" t="t" r="r" b="b"/>
              <a:pathLst>
                <a:path w="10751556" h="8981684">
                  <a:moveTo>
                    <a:pt x="0" y="0"/>
                  </a:moveTo>
                  <a:lnTo>
                    <a:pt x="10751556" y="0"/>
                  </a:lnTo>
                  <a:lnTo>
                    <a:pt x="10751556" y="8981684"/>
                  </a:lnTo>
                  <a:lnTo>
                    <a:pt x="0" y="8981684"/>
                  </a:lnTo>
                  <a:lnTo>
                    <a:pt x="0" y="0"/>
                  </a:lnTo>
                  <a:close/>
                </a:path>
              </a:pathLst>
            </a:custGeom>
            <a:blipFill>
              <a:blip r:embed="rId3"/>
              <a:stretch>
                <a:fillRect/>
              </a:stretch>
            </a:blipFill>
          </p:spPr>
        </p:sp>
        <p:sp>
          <p:nvSpPr>
            <p:cNvPr id="8" name="Freeform 8"/>
            <p:cNvSpPr/>
            <p:nvPr/>
          </p:nvSpPr>
          <p:spPr>
            <a:xfrm>
              <a:off x="4974571" y="7382151"/>
              <a:ext cx="5295121" cy="1222612"/>
            </a:xfrm>
            <a:custGeom>
              <a:avLst/>
              <a:gdLst/>
              <a:ahLst/>
              <a:cxnLst/>
              <a:rect l="l" t="t" r="r" b="b"/>
              <a:pathLst>
                <a:path w="5295121" h="1222612">
                  <a:moveTo>
                    <a:pt x="0" y="0"/>
                  </a:moveTo>
                  <a:lnTo>
                    <a:pt x="5295121" y="0"/>
                  </a:lnTo>
                  <a:lnTo>
                    <a:pt x="5295121" y="1222612"/>
                  </a:lnTo>
                  <a:lnTo>
                    <a:pt x="0" y="1222612"/>
                  </a:lnTo>
                  <a:lnTo>
                    <a:pt x="0" y="0"/>
                  </a:lnTo>
                  <a:close/>
                </a:path>
              </a:pathLst>
            </a:custGeom>
            <a:blipFill>
              <a:blip r:embed="rId4"/>
              <a:stretch>
                <a:fillRect l="-6032" t="-29658" r="-5491"/>
              </a:stretch>
            </a:blipFill>
          </p:spPr>
        </p:sp>
      </p:grpSp>
      <p:sp>
        <p:nvSpPr>
          <p:cNvPr id="9" name="TextBox 9"/>
          <p:cNvSpPr txBox="1"/>
          <p:nvPr/>
        </p:nvSpPr>
        <p:spPr>
          <a:xfrm>
            <a:off x="1164803" y="3204118"/>
            <a:ext cx="6752121" cy="5314950"/>
          </a:xfrm>
          <a:prstGeom prst="rect">
            <a:avLst/>
          </a:prstGeom>
        </p:spPr>
        <p:txBody>
          <a:bodyPr lIns="0" tIns="0" rIns="0" bIns="0" rtlCol="0" anchor="t">
            <a:spAutoFit/>
          </a:bodyPr>
          <a:lstStyle/>
          <a:p>
            <a:pPr marL="647700" lvl="1" indent="-323850">
              <a:lnSpc>
                <a:spcPts val="4200"/>
              </a:lnSpc>
              <a:buFont typeface="Arial"/>
              <a:buChar char="•"/>
            </a:pPr>
            <a:r>
              <a:rPr lang="en-US" sz="3000" dirty="0">
                <a:solidFill>
                  <a:srgbClr val="000000"/>
                </a:solidFill>
                <a:latin typeface="Open Sans 1 Medium"/>
              </a:rPr>
              <a:t>Update any information that needs to be updated.</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u="sng" dirty="0">
                <a:solidFill>
                  <a:srgbClr val="000000"/>
                </a:solidFill>
                <a:latin typeface="Open Sans 1 Medium"/>
              </a:rPr>
              <a:t>Example:</a:t>
            </a:r>
          </a:p>
          <a:p>
            <a:pPr>
              <a:lnSpc>
                <a:spcPts val="4200"/>
              </a:lnSpc>
            </a:pPr>
            <a:r>
              <a:rPr lang="en-US" sz="3000" dirty="0">
                <a:solidFill>
                  <a:srgbClr val="000000"/>
                </a:solidFill>
                <a:latin typeface="Open Sans 1 Medium"/>
              </a:rPr>
              <a:t>      Marital status, address, or</a:t>
            </a:r>
          </a:p>
          <a:p>
            <a:pPr>
              <a:lnSpc>
                <a:spcPts val="4200"/>
              </a:lnSpc>
            </a:pPr>
            <a:r>
              <a:rPr lang="en-US" sz="3000" dirty="0">
                <a:solidFill>
                  <a:srgbClr val="000000"/>
                </a:solidFill>
                <a:latin typeface="Open Sans 1 Medium"/>
              </a:rPr>
              <a:t>      last name.</a:t>
            </a:r>
          </a:p>
          <a:p>
            <a:pPr>
              <a:lnSpc>
                <a:spcPts val="4200"/>
              </a:lnSpc>
            </a:pPr>
            <a:endParaRPr lang="en-US" sz="3000" dirty="0">
              <a:solidFill>
                <a:srgbClr val="000000"/>
              </a:solidFill>
              <a:latin typeface="Open Sans 1 Medium"/>
            </a:endParaRPr>
          </a:p>
          <a:p>
            <a:pPr marL="647700" lvl="1" indent="-323850">
              <a:lnSpc>
                <a:spcPts val="4200"/>
              </a:lnSpc>
              <a:buFont typeface="Arial"/>
              <a:buChar char="•"/>
            </a:pPr>
            <a:r>
              <a:rPr lang="en-US" sz="3000" dirty="0">
                <a:solidFill>
                  <a:srgbClr val="000000"/>
                </a:solidFill>
                <a:latin typeface="Open Sans 1 Medium"/>
              </a:rPr>
              <a:t>Click </a:t>
            </a:r>
            <a:r>
              <a:rPr lang="en-US" sz="3000" dirty="0">
                <a:solidFill>
                  <a:srgbClr val="000000"/>
                </a:solidFill>
                <a:latin typeface="Open Sans 1 Bold"/>
              </a:rPr>
              <a:t>Save &amp; Next</a:t>
            </a:r>
            <a:r>
              <a:rPr lang="en-US" sz="3000" dirty="0">
                <a:solidFill>
                  <a:srgbClr val="000000"/>
                </a:solidFill>
                <a:latin typeface="Open Sans 1 Medium"/>
              </a:rPr>
              <a:t>.</a:t>
            </a:r>
          </a:p>
          <a:p>
            <a:pPr>
              <a:lnSpc>
                <a:spcPts val="4200"/>
              </a:lnSpc>
            </a:pPr>
            <a:endParaRPr lang="en-US" sz="3000" dirty="0">
              <a:solidFill>
                <a:srgbClr val="000000"/>
              </a:solidFill>
              <a:latin typeface="Open Sans 1 Medium"/>
            </a:endParaRPr>
          </a:p>
          <a:p>
            <a:pPr>
              <a:lnSpc>
                <a:spcPts val="4200"/>
              </a:lnSpc>
            </a:pPr>
            <a:endParaRPr lang="en-US" sz="3000" dirty="0">
              <a:solidFill>
                <a:srgbClr val="000000"/>
              </a:solidFill>
              <a:latin typeface="Open Sans 1 Medium"/>
            </a:endParaRPr>
          </a:p>
        </p:txBody>
      </p:sp>
      <p:grpSp>
        <p:nvGrpSpPr>
          <p:cNvPr id="10" name="Group 10"/>
          <p:cNvGrpSpPr/>
          <p:nvPr/>
        </p:nvGrpSpPr>
        <p:grpSpPr>
          <a:xfrm>
            <a:off x="-1539882" y="0"/>
            <a:ext cx="21367765" cy="1711585"/>
            <a:chOff x="0" y="0"/>
            <a:chExt cx="28490353" cy="2282113"/>
          </a:xfrm>
        </p:grpSpPr>
        <p:grpSp>
          <p:nvGrpSpPr>
            <p:cNvPr id="11" name="Group 11"/>
            <p:cNvGrpSpPr/>
            <p:nvPr/>
          </p:nvGrpSpPr>
          <p:grpSpPr>
            <a:xfrm>
              <a:off x="0" y="0"/>
              <a:ext cx="28490353" cy="2282113"/>
              <a:chOff x="0" y="0"/>
              <a:chExt cx="5627724" cy="450788"/>
            </a:xfrm>
          </p:grpSpPr>
          <p:sp>
            <p:nvSpPr>
              <p:cNvPr id="12" name="Freeform 12"/>
              <p:cNvSpPr/>
              <p:nvPr/>
            </p:nvSpPr>
            <p:spPr>
              <a:xfrm>
                <a:off x="0" y="0"/>
                <a:ext cx="5627724" cy="450788"/>
              </a:xfrm>
              <a:custGeom>
                <a:avLst/>
                <a:gdLst/>
                <a:ahLst/>
                <a:cxnLst/>
                <a:rect l="l" t="t" r="r" b="b"/>
                <a:pathLst>
                  <a:path w="5627724" h="450788">
                    <a:moveTo>
                      <a:pt x="0" y="0"/>
                    </a:moveTo>
                    <a:lnTo>
                      <a:pt x="5627724" y="0"/>
                    </a:lnTo>
                    <a:lnTo>
                      <a:pt x="5627724" y="450788"/>
                    </a:lnTo>
                    <a:lnTo>
                      <a:pt x="0" y="450788"/>
                    </a:lnTo>
                    <a:close/>
                  </a:path>
                </a:pathLst>
              </a:custGeom>
              <a:solidFill>
                <a:srgbClr val="24307A"/>
              </a:solidFill>
            </p:spPr>
          </p:sp>
          <p:sp>
            <p:nvSpPr>
              <p:cNvPr id="13" name="TextBox 13"/>
              <p:cNvSpPr txBox="1"/>
              <p:nvPr/>
            </p:nvSpPr>
            <p:spPr>
              <a:xfrm>
                <a:off x="0" y="9525"/>
                <a:ext cx="5627724" cy="441263"/>
              </a:xfrm>
              <a:prstGeom prst="rect">
                <a:avLst/>
              </a:prstGeom>
            </p:spPr>
            <p:txBody>
              <a:bodyPr lIns="50800" tIns="50800" rIns="50800" bIns="50800" rtlCol="0" anchor="ctr"/>
              <a:lstStyle/>
              <a:p>
                <a:pPr algn="ctr">
                  <a:lnSpc>
                    <a:spcPts val="2725"/>
                  </a:lnSpc>
                </a:pPr>
                <a:endParaRPr/>
              </a:p>
            </p:txBody>
          </p:sp>
        </p:grpSp>
        <p:sp>
          <p:nvSpPr>
            <p:cNvPr id="14" name="TextBox 14"/>
            <p:cNvSpPr txBox="1"/>
            <p:nvPr/>
          </p:nvSpPr>
          <p:spPr>
            <a:xfrm>
              <a:off x="9181836" y="470920"/>
              <a:ext cx="10126680" cy="1378373"/>
            </a:xfrm>
            <a:prstGeom prst="rect">
              <a:avLst/>
            </a:prstGeom>
          </p:spPr>
          <p:txBody>
            <a:bodyPr lIns="0" tIns="0" rIns="0" bIns="0" rtlCol="0" anchor="t">
              <a:spAutoFit/>
            </a:bodyPr>
            <a:lstStyle/>
            <a:p>
              <a:pPr algn="ctr">
                <a:lnSpc>
                  <a:spcPts val="7910"/>
                </a:lnSpc>
              </a:pPr>
              <a:r>
                <a:rPr lang="en-US" sz="7000" spc="-210" dirty="0">
                  <a:solidFill>
                    <a:srgbClr val="FFFFFF"/>
                  </a:solidFill>
                  <a:latin typeface="Open Sans 1 Bold"/>
                </a:rPr>
                <a:t>Add A Hire Form</a:t>
              </a:r>
            </a:p>
          </p:txBody>
        </p:sp>
      </p:grpSp>
      <p:sp>
        <p:nvSpPr>
          <p:cNvPr id="15" name="Freeform 15"/>
          <p:cNvSpPr/>
          <p:nvPr/>
        </p:nvSpPr>
        <p:spPr>
          <a:xfrm rot="425950">
            <a:off x="17488640" y="1416316"/>
            <a:ext cx="9670782" cy="9670782"/>
          </a:xfrm>
          <a:custGeom>
            <a:avLst/>
            <a:gdLst/>
            <a:ahLst/>
            <a:cxnLst/>
            <a:rect l="l" t="t" r="r" b="b"/>
            <a:pathLst>
              <a:path w="9670782" h="9670782">
                <a:moveTo>
                  <a:pt x="0" y="0"/>
                </a:moveTo>
                <a:lnTo>
                  <a:pt x="9670782" y="0"/>
                </a:lnTo>
                <a:lnTo>
                  <a:pt x="9670782" y="9670782"/>
                </a:lnTo>
                <a:lnTo>
                  <a:pt x="0" y="9670782"/>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pic>
        <p:nvPicPr>
          <p:cNvPr id="16" name="Picture 15" descr="A black and white sign&#10;&#10;Description automatically generated with low confidence">
            <a:extLst>
              <a:ext uri="{FF2B5EF4-FFF2-40B4-BE49-F238E27FC236}">
                <a16:creationId xmlns:a16="http://schemas.microsoft.com/office/drawing/2014/main" id="{3F6A6231-AB6F-C9CE-D90F-6A027FCD5E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9" y="9432777"/>
            <a:ext cx="1698584" cy="834052"/>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1774</Words>
  <Application>Microsoft Office PowerPoint</Application>
  <PresentationFormat>Custom</PresentationFormat>
  <Paragraphs>221</Paragraphs>
  <Slides>45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Calibri</vt:lpstr>
      <vt:lpstr>Poppins</vt:lpstr>
      <vt:lpstr>Arial</vt:lpstr>
      <vt:lpstr>Open Sans 1 Semi-Bold</vt:lpstr>
      <vt:lpstr>Open Sans 1 Bold</vt:lpstr>
      <vt:lpstr>Open Sans 1</vt:lpstr>
      <vt:lpstr>Open Sans</vt:lpstr>
      <vt:lpstr>Open Sans 2 Bold</vt:lpstr>
      <vt:lpstr>Open Sans 2</vt:lpstr>
      <vt:lpstr>Open Sans 1 Medium</vt:lpstr>
      <vt:lpstr>Poppins Ultra-Bold</vt:lpstr>
      <vt:lpstr>Open Sans 1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eForm Process</dc:title>
  <dc:creator>Judy Carman</dc:creator>
  <cp:lastModifiedBy>Renee Woodall</cp:lastModifiedBy>
  <cp:revision>7</cp:revision>
  <dcterms:created xsi:type="dcterms:W3CDTF">2006-08-16T00:00:00Z</dcterms:created>
  <dcterms:modified xsi:type="dcterms:W3CDTF">2024-04-17T15:17:03Z</dcterms:modified>
  <dc:identifier>DAGBrmeq8eI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82BA49CA-6115-44C1-9EDE-35341FAAC2F9</vt:lpwstr>
  </property>
  <property fmtid="{D5CDD505-2E9C-101B-9397-08002B2CF9AE}" pid="3" name="ArticulatePath">
    <vt:lpwstr>https://tennessee-my.sharepoint.com/personal/ag04j04_tn_gov/Documents/Desktop/Ed and Out/eForm Process - Final</vt:lpwstr>
  </property>
</Properties>
</file>